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Oswald"/>
      <p:regular r:id="rId38"/>
      <p:bold r:id="rId39"/>
    </p:embeddedFont>
    <p:embeddedFont>
      <p:font typeface="Lexend Deca"/>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Deca-regular.fntdata"/><Relationship Id="rId20" Type="http://schemas.openxmlformats.org/officeDocument/2006/relationships/slide" Target="slides/slide15.xml"/><Relationship Id="rId41" Type="http://schemas.openxmlformats.org/officeDocument/2006/relationships/font" Target="fonts/LexendDeca-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the other Poll Buddies some in depth details about the different portions of the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React as the framework for Poll Buddy because it allows for efficient code reuse. We also use React Bootstrap which is a library of pre made components like buttons and graphs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made quite some progress this semester in order to reach our goals from the proposal, mostly the things you can see on this slide. We still have some things we need to do during the rest of the semester, but we’ve made a lot of progress until now.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e908b4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e908b4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Personally, this semester I worked on a bunch of different pages, but what I mainly ended up working on was the settings and polls page. As you can see, this page has settings on the left side and the list of polls on the right side. </a:t>
            </a:r>
            <a:r>
              <a:rPr lang="en">
                <a:solidFill>
                  <a:schemeClr val="dk1"/>
                </a:solidFill>
              </a:rPr>
              <a:t>The left side changes depending on if the user is the admin or a member of the group and renders the correct settings component. </a:t>
            </a:r>
            <a:r>
              <a:rPr lang="en"/>
              <a:t>All the information and buttons on the page render dynamically with a call to the backend, so it’s easy to change anything here with a simple backend call.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3727ad2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3727ad2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Jody, and this semester I spent a lot of time working on developing a dropdown menu for our home page. As this was my first time working with React as well as my first assigned issue, it was difficult for me to get started, but I am very satisfied with how the menu turned out. Users can open the dropdown by clicking the “Menu” button and can close it by clicking the button a second time or by clicking anywhere outside of the component. I used state management and event listeners to track whether the menu should be opened or closed at any given time. With the addition of this dropdown menu component, users are now able to more easily navigate Poll Buddy as all of the necessary pages are accessible from one central location.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ea5117e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ea5117e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worked on adapting some of the old pages over to the current theme in addition to general css clean up. And more specifically, I worked on adapting Poll Buddy for mobile. You can see here in the slides, I’ve included before and after shots highlighted in red and green respectively. As you can probably tell from the before shots, we definitely did not take mobile into consideration before this semester; the footer was unresponsive and pages that use the two pane view like the homepage looked terrible on mobile. So, in an attempt to make the site usable on phones, I restyled the footer because our previous version was never intended for mobile. With the new footer, the links wrap and you can now click on them! With two columned pages, I changed them to display as single columns for devices under a certain size. Most of the other changes for mobile were also just resizing for different resolutions. In adapting to smaller screen sizes, I also modified the </a:t>
            </a:r>
            <a:r>
              <a:rPr lang="en"/>
              <a:t>affected</a:t>
            </a:r>
            <a:r>
              <a:rPr lang="en"/>
              <a:t> css files to take a mobile-first approach, so that the base css is styled for the smallest of screens and it should adapt as the screen size increases and hits larger breakpoints.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d350d7b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d350d7b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Maria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separated the name option in the account and registration pages to be first name, last name, email, and pass</a:t>
            </a:r>
            <a:r>
              <a:rPr lang="en"/>
              <a:t>wo</a:t>
            </a:r>
            <a:r>
              <a:rPr lang="en"/>
              <a:t>rd as well as adding a readonly username option in the registration page. This was my first time working with React.js and web development but it was nice to successfully submit a few pull requests for an issue.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7e8bd0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7e8bd0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Yao Dong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worked on the page pollHistory where a user (either admin or group member) can view the list of all the groups and access their poll history with said group using the button for each group.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d7e8bd0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d7e8bd0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Yao Dong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worked on issue to merge three pages: PollViewer, AnswerRecorded, and QuestionEnded, so instead of having 3 pages, we have one page - PollViewer, where the contents of the page is changed through the use of a timer and a state. So initially PollViewer state shows up with the timer, allowing the user choose an answer. This will put the user to the AnswerRecorded with a timer, which contains a button that allows the user to return back to PollViewer state to change their answer. Both state will be redirected to the QuestionEnded state when timer hits zero.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582515f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582515f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Aidan Lane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Added functionality to allow users to register with poll buddy (also does regex validation). Users can then login with these registered accounts.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f237e38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f237e38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The question component was very outdated so I updated it to be </a:t>
            </a:r>
            <a:r>
              <a:rPr lang="en"/>
              <a:t>consistent</a:t>
            </a:r>
            <a:r>
              <a:rPr lang="en"/>
              <a:t> with PollBuddy’s new design.</a:t>
            </a:r>
            <a:endParaRPr/>
          </a:p>
          <a:p>
            <a:pPr indent="0" lvl="0" marL="0" rtl="0" algn="l">
              <a:spcBef>
                <a:spcPts val="0"/>
              </a:spcBef>
              <a:spcAft>
                <a:spcPts val="0"/>
              </a:spcAft>
              <a:buNone/>
            </a:pPr>
            <a:r>
              <a:rPr lang="en"/>
              <a:t>Takes JSON in props</a:t>
            </a:r>
            <a:endParaRPr/>
          </a:p>
          <a:p>
            <a:pPr indent="0" lvl="0" marL="0" rtl="0" algn="l">
              <a:spcBef>
                <a:spcPts val="0"/>
              </a:spcBef>
              <a:spcAft>
                <a:spcPts val="0"/>
              </a:spcAft>
              <a:buNone/>
            </a:pPr>
            <a:r>
              <a:rPr lang="en"/>
              <a:t>Made the answer labels auto generate</a:t>
            </a:r>
            <a:endParaRPr/>
          </a:p>
          <a:p>
            <a:pPr indent="0" lvl="0" marL="0" rtl="0" algn="l">
              <a:spcBef>
                <a:spcPts val="0"/>
              </a:spcBef>
              <a:spcAft>
                <a:spcPts val="0"/>
              </a:spcAft>
              <a:buNone/>
            </a:pPr>
            <a:r>
              <a:rPr lang="en"/>
              <a:t>Fixed the timer functionality</a:t>
            </a:r>
            <a:endParaRPr/>
          </a:p>
          <a:p>
            <a:pPr indent="0" lvl="0" marL="0" rtl="0" algn="l">
              <a:spcBef>
                <a:spcPts val="0"/>
              </a:spcBef>
              <a:spcAft>
                <a:spcPts val="0"/>
              </a:spcAft>
              <a:buNone/>
            </a:pPr>
            <a:r>
              <a:rPr lang="en"/>
              <a:t>Made it so that selecting more choices than the maximum allowed choices unselects the first choice you picked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jumping right in, what is Poll Buddy? As a quick overview, Poll Buddy is a website alternative to iClickers. iClickers are classroom tools used to get responses from students, but they have some major limitations. We’re building a virtual polling system that’s affordable, easy to use, and interactive for all types of users. We also aim to integrate with </a:t>
            </a:r>
            <a:r>
              <a:rPr lang="en"/>
              <a:t>other RPI platforms</a:t>
            </a:r>
            <a:r>
              <a:rPr lang="en"/>
              <a:t> like Submitty and CAS for things like easy </a:t>
            </a:r>
            <a:r>
              <a:rPr lang="en"/>
              <a:t>automatic</a:t>
            </a:r>
            <a:r>
              <a:rPr lang="en"/>
              <a:t> grading and simple sign in. RPI login has recently been added and Submitty integration is hopefully coming next semester.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0d86e230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0d86e230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0d86e230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0d86e230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0d86e230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0d86e230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0d86e230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0d86e230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again, I’m back to talk about the backend now.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brief overview, the backend technologies we are using are Docker, NodeJS, Express, and MongoDB. Docker makes packing up the app simple and easy, NodeJS powers the JavaScript code we use, Express makes setting up an API easy, and MongoDB stores all our long term data.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solidFill>
                  <a:schemeClr val="dk1"/>
                </a:solidFill>
              </a:rPr>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goals this semester were to further the integration with frontend, add more documentation and functionality, add CAS login functionality, and renovate some of the CI/CD and Docker setups.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solidFill>
                  <a:schemeClr val="dk1"/>
                </a:solidFill>
              </a:rPr>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Frontend-backend integration consists of various API URLs made in the backend that the frontend can then call to retrieve data. This helps with modularity and performance, as well as ease of development, and was a huge focus this semester to get everything working together. Lots of the functionality we thought we had actually needed some more polishing, and lots other functionality was thought up as we went and then needed to be added, so this is taking longer than anticipated.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things that I worked on, my main focus this semester was with CI/CD and Docker.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CI/CD is our automated test instance and production instance deployment system. Some changes this semester are that now pull requests get their own instances too, in addition to the ones per commit. They’re also now stored on a ZFS volume which is a special type of file system that allows for helpful things like data deduplication. Each instance takes around 350MB or so to store when you factor everything in, and all the instances all nearly identical, so this </a:t>
            </a:r>
            <a:r>
              <a:rPr lang="en">
                <a:solidFill>
                  <a:schemeClr val="dk1"/>
                </a:solidFill>
              </a:rPr>
              <a:t>majorly </a:t>
            </a:r>
            <a:r>
              <a:rPr lang="en"/>
              <a:t>helps to save space on the VM. I also added a shutdown script that runs nightly with cron to check for instances older than 2 weeks and shut down the containers. This has the main benefit of reducing CPU and RAM usage once the instances aren’t likely to be needed anymore. As of right now, we have around 400 containers running, with a few hundred more that are stopped but still stored, so it’s definitely important to have these optimizations.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Docker changes, the main highlights are splitting the main Docker setup into a Production setup, a Development setup, and a Linting setup. We already had automated code linting set up through GitHub Actions that runs when a pull request is made, but now you can run the linting </a:t>
            </a:r>
            <a:r>
              <a:rPr lang="en">
                <a:solidFill>
                  <a:schemeClr val="dk1"/>
                </a:solidFill>
              </a:rPr>
              <a:t>easily on your local machine</a:t>
            </a:r>
            <a:r>
              <a:rPr lang="en"/>
              <a:t> so you can know before you create a pull request if you have any code quality issues. The development mode also enables live code reloading when you make changes, without having to stop and restart the entire app like before. This speeds up development a lot when you’re making small changes looking for a specific outcome. Production mode is what runs on the CI/CD server and this optimizes the app like you’d expect for a production environment, but don’t need for development purposes.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582515f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582515f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Aidan Lane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express-session to hold important information in cookies such as username, name and logged in state. User will be automatically logged in if they have logged in, in the past.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been working on Poll Buddy for 4 semesters now and are finally ready to do a live demo! More on that later. Next, we’re hoping to do beta testing in RCOS next semester (similar to how Venue is being used now), and use feedback from that to finish preparations for a wider rollout. We’ve made a ton of progress over the semesters and we’re fairly proud of how it’s turning 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I’ve linked our Github Organization page that contains the 4 repos we now have, and their licenses. As for contributors, everything is open source and we have recently started a </a:t>
            </a:r>
            <a:r>
              <a:rPr lang="en">
                <a:solidFill>
                  <a:schemeClr val="dk1"/>
                </a:solidFill>
              </a:rPr>
              <a:t>wiki with a </a:t>
            </a:r>
            <a:r>
              <a:rPr lang="en"/>
              <a:t>contribution guide and other details about the app to aid in development and understanding how the app works.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e959806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e959806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Tyler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old vs new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Previously, hard-coded list that you see on screen</a:t>
            </a:r>
            <a:endParaRPr/>
          </a:p>
          <a:p>
            <a:pPr indent="0" lvl="0" marL="0" rtl="0" algn="l">
              <a:spcBef>
                <a:spcPts val="0"/>
              </a:spcBef>
              <a:spcAft>
                <a:spcPts val="0"/>
              </a:spcAft>
              <a:buNone/>
            </a:pPr>
            <a:r>
              <a:rPr lang="en"/>
              <a:t>Now, there is a list “object” that goes and “collects” the school names. </a:t>
            </a:r>
            <a:endParaRPr/>
          </a:p>
          <a:p>
            <a:pPr indent="0" lvl="0" marL="0" rtl="0" algn="l">
              <a:spcBef>
                <a:spcPts val="0"/>
              </a:spcBef>
              <a:spcAft>
                <a:spcPts val="0"/>
              </a:spcAft>
              <a:buNone/>
            </a:pPr>
            <a:r>
              <a:rPr lang="en"/>
              <a:t>Each school’s backend file is used to set up connections to CAS or whatever equivalent, and can have a line like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Currently we only have RPI on this system, but soon we’ll have more and then we can change the register/login pages to use this dynamic list</a:t>
            </a:r>
            <a:endParaRPr/>
          </a:p>
          <a:p>
            <a:pPr indent="0" lvl="0" marL="0" rtl="0" algn="l">
              <a:spcBef>
                <a:spcPts val="0"/>
              </a:spcBef>
              <a:spcAft>
                <a:spcPts val="0"/>
              </a:spcAft>
              <a:buNone/>
            </a:pPr>
            <a:r>
              <a:rPr lang="en"/>
              <a:t>(point out link, mention it currently uses the hard-coded list as shown, backend integration soon)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Presenter: Tyler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here are some of our future goals. First off, we need to finish the frontend/backend integration; it’s still lacking in many areas. As a fun fact, the demo poll was actually made using CURL commands to the backend API directly rather than through the frontend as that’s not ready yet.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Future things we plan to look at are further logging and reporting, scalability/efficiency, integration with Submitty (iClicker points), anti-cheat functionality, and much more.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been Poll Buddy! I also left a link here to the results from the demo poll that people </a:t>
            </a:r>
            <a:r>
              <a:rPr lang="en">
                <a:solidFill>
                  <a:schemeClr val="dk1"/>
                </a:solidFill>
              </a:rPr>
              <a:t>hopefully </a:t>
            </a:r>
            <a:r>
              <a:rPr lang="en"/>
              <a:t>checked out. Does anyone have any questions?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track to-do items through Github Issues, and link them to Milestones to group them by month to try to keep on a schedule. We do our best to stick to the milestones, but they end up being more of suggestions as to what to do soonest rather than rigid guidelines. This semester, we greatly expanded the use of issues by just making a lot more of them and adding more details within to help aid everyone in knowing what needs to be done.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basic stats about the main repo. We’ve had a fantastic amount of commits this semester again, this time adding a little over 350 commits to the main repo, and around 20 to the other repos. Here’s some figures showing what the most used languages are at the top, the frequency of commits at the bottom, and the fun intermingling of branches on the right when development is at peak speed.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e9598060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e9598060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actually even got contributions from outside RCOS. It was definitely neat to see contributions from the outside world as I feel it really strengthens the “open source” part of RCOS. Based on Github Insights, it looks like these commits came from people who use “good first issue” sites that aggregate repos with issues tagged “good first issue” and suggest them to people looking to get started with Github and development as a whole. We’re hoping to expand the use of the “good first issue” tag for this reason, and it helps our own new members when they’re getting started as well.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e9598060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e9598060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lastly before we get into the frontend and backend details, you can actually try out Poll Buddy right now! Visit the link you see on the slide (or posted in the Webex chat) and you can submit to a real poll! I also included an external short link as we don’t have that functionality yet and the URL is a bit long without it. After this slide, we’ll start getting into some </a:t>
            </a:r>
            <a:r>
              <a:rPr lang="en"/>
              <a:t>individual</a:t>
            </a:r>
            <a:r>
              <a:rPr lang="en"/>
              <a:t> contributions and many of those will also have live page links that you can visit and see for yourself if you’d like. The slides have been posted in the RCOS slides channel as well for easy link clicking. Be warned though that there’s a lot of website things that are still a work in progress, so you’ll probably run into something that doesn’t work right if you go poking around, but you shouldn’t be able to break anything at least, so have fun.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34b6dbd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34b6dbd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That’s all for me, now I’ll pass it off to Alexia to talk about the Wiki.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 Alexia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started to make use of our Wiki. I made the Wiki pages for how to install and run Poll Buddy, a page for new members on how they can start making contributions, and a style guide. These pages are basically here to help new members get started and describes how the repo works and is organized. An issue I had when I first joined Poll Buddy was that I was just confused on what to do and how to start so I made these to help new members less confused so they can start making contributions earlier. I tried to put a lot of detail on the pages and I added images with labels on them so they are easy to follow.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Neha and I’ll be going over the frontend part of the app.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16.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hyperlink" Target="https://pollbuddy.app/groups/123/poll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hyperlink" Target="https://pollbuddy.ap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36.png"/><Relationship Id="rId7" Type="http://schemas.openxmlformats.org/officeDocument/2006/relationships/hyperlink" Target="https://pollbuddy.ap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hyperlink" Target="https://pollbuddy.app/account" TargetMode="External"/><Relationship Id="rId6" Type="http://schemas.openxmlformats.org/officeDocument/2006/relationships/hyperlink" Target="https://pollbuddy.app/account" TargetMode="External"/><Relationship Id="rId7" Type="http://schemas.openxmlformats.org/officeDocument/2006/relationships/hyperlink" Target="https://pollbuddy.app/register/pollBudd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hyperlink" Target="https://pollbuddy.app/polls/histor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46.png"/><Relationship Id="rId6" Type="http://schemas.openxmlformats.org/officeDocument/2006/relationships/hyperlink" Target="https://pollbuddy.app/polls/5fc86a9974b9fa7c7b88d2ee/vie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47.png"/><Relationship Id="rId5" Type="http://schemas.openxmlformats.org/officeDocument/2006/relationships/hyperlink" Target="https://pollbuddy.app/logi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64.png"/><Relationship Id="rId6"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8.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57.png"/><Relationship Id="rId6"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 TargetMode="Externa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5.png"/><Relationship Id="rId4" Type="http://schemas.openxmlformats.org/officeDocument/2006/relationships/image" Target="../media/image59.png"/><Relationship Id="rId5" Type="http://schemas.openxmlformats.org/officeDocument/2006/relationships/hyperlink" Target="https://pollbuddy.app/register/schoo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0.png"/><Relationship Id="rId4" Type="http://schemas.openxmlformats.org/officeDocument/2006/relationships/hyperlink" Target="https://pollbuddy.app/polls/5fc86a9974b9fa7c7b88d2ee/resul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14.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goodfirstissues.com" TargetMode="External"/><Relationship Id="rId4" Type="http://schemas.openxmlformats.org/officeDocument/2006/relationships/hyperlink" Target="https://goodfirstissues.com" TargetMode="External"/><Relationship Id="rId5" Type="http://schemas.openxmlformats.org/officeDocument/2006/relationships/hyperlink" Target="https://goodfirstissue.dev" TargetMode="External"/><Relationship Id="rId6" Type="http://schemas.openxmlformats.org/officeDocument/2006/relationships/hyperlink" Target="https://goodfirstissue.dev" TargetMode="External"/><Relationship Id="rId7"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pollbuddy.app/polls/5fc86a9974b9fa7c7b88d2ee/view" TargetMode="External"/><Relationship Id="rId4" Type="http://schemas.openxmlformats.org/officeDocument/2006/relationships/hyperlink" Target="https://tinyurl.com/pollbuddydemo" TargetMode="External"/></Relationships>
</file>

<file path=ppt/slides/_rels/slide8.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github.com/PollBuddy/PollBuddy/wiki" TargetMode="External"/><Relationship Id="rId4" Type="http://schemas.openxmlformats.org/officeDocument/2006/relationships/hyperlink" Target="https://github.com/PollBuddy/PollBuddy/wiki" TargetMode="External"/><Relationship Id="rId9" Type="http://schemas.openxmlformats.org/officeDocument/2006/relationships/image" Target="../media/image27.png"/><Relationship Id="rId5" Type="http://schemas.openxmlformats.org/officeDocument/2006/relationships/hyperlink" Target="https://github.com/PollBuddy/PollBuddy/wiki/Installation-(For-Production)-Instructions" TargetMode="External"/><Relationship Id="rId6" Type="http://schemas.openxmlformats.org/officeDocument/2006/relationships/hyperlink" Target="https://github.com/PollBuddy/PollBuddy/wiki/Contribution-(Development)-Guide" TargetMode="External"/><Relationship Id="rId7" Type="http://schemas.openxmlformats.org/officeDocument/2006/relationships/hyperlink" Target="https://github.com/PollBuddy/PollBuddy/wiki/Style-Guide" TargetMode="External"/><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54393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December 4</a:t>
            </a:r>
            <a:r>
              <a:rPr b="0" lang="en" sz="2500">
                <a:solidFill>
                  <a:srgbClr val="F3F3F3"/>
                </a:solidFill>
                <a:latin typeface="Muli"/>
                <a:ea typeface="Muli"/>
                <a:cs typeface="Muli"/>
                <a:sym typeface="Muli"/>
              </a:rPr>
              <a:t>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Neha, Maria, Jody, Yao Dong, Annie, Alexia, Nicholas, Enzhe</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a:t>
            </a:r>
            <a:r>
              <a:rPr b="0" lang="en" sz="2500">
                <a:solidFill>
                  <a:srgbClr val="F3F3F3"/>
                </a:solidFill>
                <a:latin typeface="Muli"/>
                <a:ea typeface="Muli"/>
                <a:cs typeface="Muli"/>
                <a:sym typeface="Muli"/>
              </a:rPr>
              <a:t>ck</a:t>
            </a:r>
            <a:r>
              <a:rPr b="0" lang="en" sz="2500">
                <a:solidFill>
                  <a:srgbClr val="F3F3F3"/>
                </a:solidFill>
                <a:latin typeface="Muli"/>
                <a:ea typeface="Muli"/>
                <a:cs typeface="Muli"/>
                <a:sym typeface="Muli"/>
              </a:rPr>
              <a:t>end: </a:t>
            </a:r>
            <a:r>
              <a:rPr b="0" lang="en" sz="2500">
                <a:solidFill>
                  <a:srgbClr val="F3F3F3"/>
                </a:solidFill>
                <a:latin typeface="Muli"/>
                <a:ea typeface="Muli"/>
                <a:cs typeface="Muli"/>
                <a:sym typeface="Muli"/>
              </a:rPr>
              <a:t>Hunter, Tyler</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pic>
        <p:nvPicPr>
          <p:cNvPr id="78" name="Google Shape;78;p15"/>
          <p:cNvPicPr preferRelativeResize="0"/>
          <p:nvPr/>
        </p:nvPicPr>
        <p:blipFill>
          <a:blip r:embed="rId9">
            <a:alphaModFix/>
          </a:blip>
          <a:stretch>
            <a:fillRect/>
          </a:stretch>
        </p:blipFill>
        <p:spPr>
          <a:xfrm rot="1795757">
            <a:off x="6786379" y="1848236"/>
            <a:ext cx="429790" cy="447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45" name="Google Shape;145;p24"/>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46" name="Google Shape;146;p24"/>
          <p:cNvPicPr preferRelativeResize="0"/>
          <p:nvPr/>
        </p:nvPicPr>
        <p:blipFill>
          <a:blip r:embed="rId3">
            <a:alphaModFix/>
          </a:blip>
          <a:stretch>
            <a:fillRect/>
          </a:stretch>
        </p:blipFill>
        <p:spPr>
          <a:xfrm>
            <a:off x="4415730" y="3106850"/>
            <a:ext cx="3284801" cy="1143324"/>
          </a:xfrm>
          <a:prstGeom prst="rect">
            <a:avLst/>
          </a:prstGeom>
          <a:noFill/>
          <a:ln>
            <a:noFill/>
          </a:ln>
        </p:spPr>
      </p:pic>
      <p:pic>
        <p:nvPicPr>
          <p:cNvPr id="147" name="Google Shape;147;p24"/>
          <p:cNvPicPr preferRelativeResize="0"/>
          <p:nvPr/>
        </p:nvPicPr>
        <p:blipFill>
          <a:blip r:embed="rId4">
            <a:alphaModFix/>
          </a:blip>
          <a:stretch>
            <a:fillRect/>
          </a:stretch>
        </p:blipFill>
        <p:spPr>
          <a:xfrm>
            <a:off x="5283535" y="1277178"/>
            <a:ext cx="1549175" cy="1391773"/>
          </a:xfrm>
          <a:prstGeom prst="rect">
            <a:avLst/>
          </a:prstGeom>
          <a:noFill/>
          <a:ln>
            <a:noFill/>
          </a:ln>
        </p:spPr>
      </p:pic>
      <p:pic>
        <p:nvPicPr>
          <p:cNvPr id="148" name="Google Shape;148;p24"/>
          <p:cNvPicPr preferRelativeResize="0"/>
          <p:nvPr/>
        </p:nvPicPr>
        <p:blipFill>
          <a:blip r:embed="rId5">
            <a:alphaModFix/>
          </a:blip>
          <a:stretch>
            <a:fillRect/>
          </a:stretch>
        </p:blipFill>
        <p:spPr>
          <a:xfrm>
            <a:off x="622521" y="1854930"/>
            <a:ext cx="2878850" cy="309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1" type="body"/>
          </p:nvPr>
        </p:nvSpPr>
        <p:spPr>
          <a:xfrm>
            <a:off x="580550" y="1276350"/>
            <a:ext cx="79527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Muli"/>
                <a:ea typeface="Muli"/>
                <a:cs typeface="Muli"/>
                <a:sym typeface="Muli"/>
              </a:rPr>
              <a:t>Completed: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Page styling refinement and consistency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Dynamic functionality</a:t>
            </a:r>
            <a:endParaRPr sz="1800">
              <a:latin typeface="Muli"/>
              <a:ea typeface="Muli"/>
              <a:cs typeface="Muli"/>
              <a:sym typeface="Muli"/>
            </a:endParaRPr>
          </a:p>
          <a:p>
            <a:pPr indent="-342900" lvl="0" marL="457200" rtl="0" algn="l">
              <a:spcBef>
                <a:spcPts val="0"/>
              </a:spcBef>
              <a:spcAft>
                <a:spcPts val="0"/>
              </a:spcAft>
              <a:buSzPts val="1800"/>
              <a:buFont typeface="Caveat"/>
              <a:buChar char="⬡"/>
            </a:pPr>
            <a:r>
              <a:rPr lang="en" sz="1800">
                <a:latin typeface="Muli"/>
                <a:ea typeface="Muli"/>
                <a:cs typeface="Muli"/>
                <a:sym typeface="Muli"/>
              </a:rPr>
              <a:t>Creating all pages defined in the initial sitemap</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Code quality fixes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0" lvl="0" marL="0" rtl="0" algn="l">
              <a:spcBef>
                <a:spcPts val="0"/>
              </a:spcBef>
              <a:spcAft>
                <a:spcPts val="0"/>
              </a:spcAft>
              <a:buNone/>
            </a:pPr>
            <a:r>
              <a:rPr lang="en" sz="1800">
                <a:latin typeface="Muli"/>
                <a:ea typeface="Muli"/>
                <a:cs typeface="Muli"/>
                <a:sym typeface="Muli"/>
              </a:rPr>
              <a:t>In Progress: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Backend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Early testing</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Frontend Tasks</a:t>
            </a:r>
            <a:endParaRPr>
              <a:solidFill>
                <a:schemeClr val="lt1"/>
              </a:solidFill>
            </a:endParaRPr>
          </a:p>
        </p:txBody>
      </p:sp>
      <p:pic>
        <p:nvPicPr>
          <p:cNvPr id="155" name="Google Shape;155;p25"/>
          <p:cNvPicPr preferRelativeResize="0"/>
          <p:nvPr/>
        </p:nvPicPr>
        <p:blipFill>
          <a:blip r:embed="rId3">
            <a:alphaModFix/>
          </a:blip>
          <a:stretch>
            <a:fillRect/>
          </a:stretch>
        </p:blipFill>
        <p:spPr>
          <a:xfrm>
            <a:off x="6393325" y="1781150"/>
            <a:ext cx="2529925" cy="1581200"/>
          </a:xfrm>
          <a:prstGeom prst="rect">
            <a:avLst/>
          </a:prstGeom>
          <a:noFill/>
          <a:ln>
            <a:noFill/>
          </a:ln>
        </p:spPr>
      </p:pic>
      <p:sp>
        <p:nvSpPr>
          <p:cNvPr id="156" name="Google Shape;156;p25"/>
          <p:cNvSpPr txBox="1"/>
          <p:nvPr/>
        </p:nvSpPr>
        <p:spPr>
          <a:xfrm rot="-1071706">
            <a:off x="7299392" y="2150727"/>
            <a:ext cx="1090566" cy="771602"/>
          </a:xfrm>
          <a:prstGeom prst="rect">
            <a:avLst/>
          </a:prstGeom>
          <a:noFill/>
          <a:ln>
            <a:noFill/>
          </a:ln>
        </p:spPr>
        <p:txBody>
          <a:bodyPr anchorCtr="0" anchor="t" bIns="91425" lIns="91425" spcFirstLastPara="1" rIns="91425" wrap="square" tIns="91425">
            <a:noAutofit/>
          </a:bodyPr>
          <a:lstStyle/>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Poll</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Buddy</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Everything else</a:t>
            </a:r>
            <a:endParaRPr sz="1000">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446500" y="387875"/>
            <a:ext cx="3636300" cy="43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Settings/Polls</a:t>
            </a:r>
            <a:endParaRPr/>
          </a:p>
        </p:txBody>
      </p:sp>
      <p:pic>
        <p:nvPicPr>
          <p:cNvPr id="162" name="Google Shape;162;p26"/>
          <p:cNvPicPr preferRelativeResize="0"/>
          <p:nvPr/>
        </p:nvPicPr>
        <p:blipFill>
          <a:blip r:embed="rId3">
            <a:alphaModFix/>
          </a:blip>
          <a:stretch>
            <a:fillRect/>
          </a:stretch>
        </p:blipFill>
        <p:spPr>
          <a:xfrm>
            <a:off x="140650" y="1048187"/>
            <a:ext cx="6623651" cy="3723425"/>
          </a:xfrm>
          <a:prstGeom prst="rect">
            <a:avLst/>
          </a:prstGeom>
          <a:noFill/>
          <a:ln>
            <a:noFill/>
          </a:ln>
        </p:spPr>
      </p:pic>
      <p:pic>
        <p:nvPicPr>
          <p:cNvPr id="163" name="Google Shape;163;p26"/>
          <p:cNvPicPr preferRelativeResize="0"/>
          <p:nvPr/>
        </p:nvPicPr>
        <p:blipFill rotWithShape="1">
          <a:blip r:embed="rId4">
            <a:alphaModFix/>
          </a:blip>
          <a:srcRect b="22885" l="20279" r="55948" t="33786"/>
          <a:stretch/>
        </p:blipFill>
        <p:spPr>
          <a:xfrm>
            <a:off x="6945200" y="2101288"/>
            <a:ext cx="2083824" cy="2111750"/>
          </a:xfrm>
          <a:prstGeom prst="rect">
            <a:avLst/>
          </a:prstGeom>
          <a:noFill/>
          <a:ln>
            <a:noFill/>
          </a:ln>
        </p:spPr>
      </p:pic>
      <p:sp>
        <p:nvSpPr>
          <p:cNvPr id="164" name="Google Shape;164;p26"/>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https://pollbuddy.app/groups/123/polls</a:t>
            </a:r>
            <a:endParaRPr sz="2000">
              <a:solidFill>
                <a:schemeClr val="lt1"/>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580550" y="205975"/>
            <a:ext cx="6014400" cy="71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Dropdown Menu</a:t>
            </a:r>
            <a:endParaRPr/>
          </a:p>
        </p:txBody>
      </p:sp>
      <p:sp>
        <p:nvSpPr>
          <p:cNvPr id="170" name="Google Shape;170;p27"/>
          <p:cNvSpPr txBox="1"/>
          <p:nvPr>
            <p:ph idx="1" type="body"/>
          </p:nvPr>
        </p:nvSpPr>
        <p:spPr>
          <a:xfrm>
            <a:off x="580550" y="1038575"/>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Created React Dropdown component</a:t>
            </a:r>
            <a:endParaRPr/>
          </a:p>
          <a:p>
            <a:pPr indent="-381000" lvl="0" marL="457200" rtl="0" algn="l">
              <a:spcBef>
                <a:spcPts val="0"/>
              </a:spcBef>
              <a:spcAft>
                <a:spcPts val="0"/>
              </a:spcAft>
              <a:buSzPts val="2400"/>
              <a:buChar char="⬡"/>
            </a:pPr>
            <a:r>
              <a:rPr lang="en"/>
              <a:t>Used state management to open/close</a:t>
            </a:r>
            <a:endParaRPr/>
          </a:p>
          <a:p>
            <a:pPr indent="-381000" lvl="0" marL="457200" rtl="0" algn="l">
              <a:spcBef>
                <a:spcPts val="0"/>
              </a:spcBef>
              <a:spcAft>
                <a:spcPts val="0"/>
              </a:spcAft>
              <a:buSzPts val="2400"/>
              <a:buChar char="⬡"/>
            </a:pPr>
            <a:r>
              <a:rPr lang="en"/>
              <a:t>Allows for easy navigation of site</a:t>
            </a:r>
            <a:endParaRPr/>
          </a:p>
        </p:txBody>
      </p:sp>
      <p:pic>
        <p:nvPicPr>
          <p:cNvPr id="171" name="Google Shape;171;p27"/>
          <p:cNvPicPr preferRelativeResize="0"/>
          <p:nvPr/>
        </p:nvPicPr>
        <p:blipFill>
          <a:blip r:embed="rId3">
            <a:alphaModFix/>
          </a:blip>
          <a:stretch>
            <a:fillRect/>
          </a:stretch>
        </p:blipFill>
        <p:spPr>
          <a:xfrm>
            <a:off x="580550" y="2418825"/>
            <a:ext cx="4671726" cy="2247075"/>
          </a:xfrm>
          <a:prstGeom prst="rect">
            <a:avLst/>
          </a:prstGeom>
          <a:noFill/>
          <a:ln>
            <a:noFill/>
          </a:ln>
        </p:spPr>
      </p:pic>
      <p:pic>
        <p:nvPicPr>
          <p:cNvPr id="172" name="Google Shape;172;p27"/>
          <p:cNvPicPr preferRelativeResize="0"/>
          <p:nvPr/>
        </p:nvPicPr>
        <p:blipFill>
          <a:blip r:embed="rId4">
            <a:alphaModFix/>
          </a:blip>
          <a:stretch>
            <a:fillRect/>
          </a:stretch>
        </p:blipFill>
        <p:spPr>
          <a:xfrm>
            <a:off x="6531425" y="1335350"/>
            <a:ext cx="2057450" cy="2472775"/>
          </a:xfrm>
          <a:prstGeom prst="rect">
            <a:avLst/>
          </a:prstGeom>
          <a:noFill/>
          <a:ln>
            <a:noFill/>
          </a:ln>
        </p:spPr>
      </p:pic>
      <p:sp>
        <p:nvSpPr>
          <p:cNvPr id="173" name="Google Shape;173;p27"/>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a:t>
            </a:r>
            <a:endParaRPr sz="2000">
              <a:solidFill>
                <a:schemeClr val="lt1"/>
              </a:solidFill>
              <a:latin typeface="Muli"/>
              <a:ea typeface="Muli"/>
              <a:cs typeface="Muli"/>
              <a:sym typeface="Mul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48500" y="-121025"/>
            <a:ext cx="7780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Buddy is now mobile-friendly!</a:t>
            </a:r>
            <a:endParaRPr/>
          </a:p>
        </p:txBody>
      </p:sp>
      <p:pic>
        <p:nvPicPr>
          <p:cNvPr id="179" name="Google Shape;179;p28"/>
          <p:cNvPicPr preferRelativeResize="0"/>
          <p:nvPr/>
        </p:nvPicPr>
        <p:blipFill>
          <a:blip r:embed="rId3">
            <a:alphaModFix/>
          </a:blip>
          <a:stretch>
            <a:fillRect/>
          </a:stretch>
        </p:blipFill>
        <p:spPr>
          <a:xfrm>
            <a:off x="6420025" y="851625"/>
            <a:ext cx="2239481" cy="3981300"/>
          </a:xfrm>
          <a:prstGeom prst="rect">
            <a:avLst/>
          </a:prstGeom>
          <a:noFill/>
          <a:ln>
            <a:noFill/>
          </a:ln>
          <a:effectLst>
            <a:outerShdw rotWithShape="0" algn="bl" dir="5400000" dist="95250">
              <a:srgbClr val="00FF00"/>
            </a:outerShdw>
          </a:effectLst>
        </p:spPr>
      </p:pic>
      <p:pic>
        <p:nvPicPr>
          <p:cNvPr id="180" name="Google Shape;180;p28"/>
          <p:cNvPicPr preferRelativeResize="0"/>
          <p:nvPr/>
        </p:nvPicPr>
        <p:blipFill rotWithShape="1">
          <a:blip r:embed="rId4">
            <a:alphaModFix/>
          </a:blip>
          <a:srcRect b="0" l="0" r="0" t="76716"/>
          <a:stretch/>
        </p:blipFill>
        <p:spPr>
          <a:xfrm>
            <a:off x="484500" y="2412924"/>
            <a:ext cx="2893201" cy="648710"/>
          </a:xfrm>
          <a:prstGeom prst="rect">
            <a:avLst/>
          </a:prstGeom>
          <a:noFill/>
          <a:ln>
            <a:noFill/>
          </a:ln>
          <a:effectLst>
            <a:outerShdw rotWithShape="0" algn="bl" dir="5400000" dist="95250">
              <a:srgbClr val="FF0000"/>
            </a:outerShdw>
          </a:effectLst>
        </p:spPr>
      </p:pic>
      <p:pic>
        <p:nvPicPr>
          <p:cNvPr id="181" name="Google Shape;181;p28"/>
          <p:cNvPicPr preferRelativeResize="0"/>
          <p:nvPr/>
        </p:nvPicPr>
        <p:blipFill rotWithShape="1">
          <a:blip r:embed="rId5">
            <a:alphaModFix/>
          </a:blip>
          <a:srcRect b="0" l="0" r="0" t="75764"/>
          <a:stretch/>
        </p:blipFill>
        <p:spPr>
          <a:xfrm>
            <a:off x="484500" y="3318073"/>
            <a:ext cx="2893199" cy="1246548"/>
          </a:xfrm>
          <a:prstGeom prst="rect">
            <a:avLst/>
          </a:prstGeom>
          <a:noFill/>
          <a:ln>
            <a:noFill/>
          </a:ln>
          <a:effectLst>
            <a:outerShdw rotWithShape="0" algn="bl" dir="5400000" dist="95250">
              <a:srgbClr val="00FF00"/>
            </a:outerShdw>
          </a:effectLst>
        </p:spPr>
      </p:pic>
      <p:pic>
        <p:nvPicPr>
          <p:cNvPr id="182" name="Google Shape;182;p28"/>
          <p:cNvPicPr preferRelativeResize="0"/>
          <p:nvPr/>
        </p:nvPicPr>
        <p:blipFill>
          <a:blip r:embed="rId6">
            <a:alphaModFix/>
          </a:blip>
          <a:stretch>
            <a:fillRect/>
          </a:stretch>
        </p:blipFill>
        <p:spPr>
          <a:xfrm>
            <a:off x="3760456" y="851625"/>
            <a:ext cx="2276818" cy="3981299"/>
          </a:xfrm>
          <a:prstGeom prst="rect">
            <a:avLst/>
          </a:prstGeom>
          <a:noFill/>
          <a:ln>
            <a:noFill/>
          </a:ln>
          <a:effectLst>
            <a:outerShdw rotWithShape="0" algn="bl" dir="5400000" dist="95250">
              <a:srgbClr val="FF0000"/>
            </a:outerShdw>
          </a:effectLst>
        </p:spPr>
      </p:pic>
      <p:sp>
        <p:nvSpPr>
          <p:cNvPr id="183" name="Google Shape;183;p28"/>
          <p:cNvSpPr txBox="1"/>
          <p:nvPr>
            <p:ph idx="1" type="body"/>
          </p:nvPr>
        </p:nvSpPr>
        <p:spPr>
          <a:xfrm>
            <a:off x="495350" y="1018650"/>
            <a:ext cx="2976600" cy="14247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rPr lang="en" sz="1800"/>
              <a:t>Restyled footer</a:t>
            </a:r>
            <a:endParaRPr sz="1800"/>
          </a:p>
          <a:p>
            <a:pPr indent="-342900" lvl="0" marL="457200" rtl="0" algn="l">
              <a:lnSpc>
                <a:spcPct val="150000"/>
              </a:lnSpc>
              <a:spcBef>
                <a:spcPts val="0"/>
              </a:spcBef>
              <a:spcAft>
                <a:spcPts val="0"/>
              </a:spcAft>
              <a:buSzPts val="1800"/>
              <a:buChar char="⬡"/>
            </a:pPr>
            <a:r>
              <a:rPr lang="en" sz="1800"/>
              <a:t>Utilized aspects of mobile-first design</a:t>
            </a:r>
            <a:endParaRPr sz="1800"/>
          </a:p>
        </p:txBody>
      </p:sp>
      <p:sp>
        <p:nvSpPr>
          <p:cNvPr id="184" name="Google Shape;184;p28"/>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7"/>
              </a:rPr>
              <a:t>https://pollbuddy.app/</a:t>
            </a:r>
            <a:endParaRPr sz="2000">
              <a:solidFill>
                <a:schemeClr val="lt1"/>
              </a:solidFill>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86475" y="34390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Account/Registration Details</a:t>
            </a:r>
            <a:endParaRPr/>
          </a:p>
        </p:txBody>
      </p:sp>
      <p:sp>
        <p:nvSpPr>
          <p:cNvPr id="190" name="Google Shape;190;p29"/>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pic>
        <p:nvPicPr>
          <p:cNvPr id="191" name="Google Shape;191;p29"/>
          <p:cNvPicPr preferRelativeResize="0"/>
          <p:nvPr/>
        </p:nvPicPr>
        <p:blipFill>
          <a:blip r:embed="rId3">
            <a:alphaModFix/>
          </a:blip>
          <a:stretch>
            <a:fillRect/>
          </a:stretch>
        </p:blipFill>
        <p:spPr>
          <a:xfrm>
            <a:off x="250375" y="1827625"/>
            <a:ext cx="4321625" cy="2340775"/>
          </a:xfrm>
          <a:prstGeom prst="rect">
            <a:avLst/>
          </a:prstGeom>
          <a:noFill/>
          <a:ln>
            <a:noFill/>
          </a:ln>
        </p:spPr>
      </p:pic>
      <p:pic>
        <p:nvPicPr>
          <p:cNvPr id="192" name="Google Shape;192;p29"/>
          <p:cNvPicPr preferRelativeResize="0"/>
          <p:nvPr/>
        </p:nvPicPr>
        <p:blipFill>
          <a:blip r:embed="rId4">
            <a:alphaModFix/>
          </a:blip>
          <a:stretch>
            <a:fillRect/>
          </a:stretch>
        </p:blipFill>
        <p:spPr>
          <a:xfrm>
            <a:off x="4708575" y="1827629"/>
            <a:ext cx="4274695" cy="2340775"/>
          </a:xfrm>
          <a:prstGeom prst="rect">
            <a:avLst/>
          </a:prstGeom>
          <a:noFill/>
          <a:ln>
            <a:noFill/>
          </a:ln>
        </p:spPr>
      </p:pic>
      <p:sp>
        <p:nvSpPr>
          <p:cNvPr id="193" name="Google Shape;193;p29"/>
          <p:cNvSpPr txBox="1"/>
          <p:nvPr/>
        </p:nvSpPr>
        <p:spPr>
          <a:xfrm>
            <a:off x="51050" y="4706025"/>
            <a:ext cx="41055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a:t>
            </a:r>
            <a:r>
              <a:rPr lang="en" sz="2000" u="sng">
                <a:solidFill>
                  <a:schemeClr val="hlink"/>
                </a:solidFill>
                <a:latin typeface="Muli"/>
                <a:ea typeface="Muli"/>
                <a:cs typeface="Muli"/>
                <a:sym typeface="Muli"/>
                <a:hlinkClick r:id="rId6"/>
              </a:rPr>
              <a:t>account</a:t>
            </a:r>
            <a:endParaRPr sz="2000">
              <a:solidFill>
                <a:schemeClr val="lt1"/>
              </a:solidFill>
              <a:latin typeface="Muli"/>
              <a:ea typeface="Muli"/>
              <a:cs typeface="Muli"/>
              <a:sym typeface="Muli"/>
            </a:endParaRPr>
          </a:p>
        </p:txBody>
      </p:sp>
      <p:sp>
        <p:nvSpPr>
          <p:cNvPr id="194" name="Google Shape;194;p29"/>
          <p:cNvSpPr txBox="1"/>
          <p:nvPr/>
        </p:nvSpPr>
        <p:spPr>
          <a:xfrm>
            <a:off x="4339000" y="4706025"/>
            <a:ext cx="4735800" cy="3597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600"/>
              </a:spcBef>
              <a:spcAft>
                <a:spcPts val="0"/>
              </a:spcAft>
              <a:buNone/>
            </a:pPr>
            <a:r>
              <a:rPr lang="en" sz="2000" u="sng">
                <a:solidFill>
                  <a:schemeClr val="hlink"/>
                </a:solidFill>
                <a:latin typeface="Muli"/>
                <a:ea typeface="Muli"/>
                <a:cs typeface="Muli"/>
                <a:sym typeface="Muli"/>
                <a:hlinkClick r:id="rId7"/>
              </a:rPr>
              <a:t>https://pollbuddy.app/register/pollbuddy</a:t>
            </a:r>
            <a:endParaRPr sz="2000">
              <a:solidFill>
                <a:schemeClr val="lt1"/>
              </a:solidFill>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445075" y="58195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History</a:t>
            </a:r>
            <a:endParaRPr/>
          </a:p>
        </p:txBody>
      </p:sp>
      <p:sp>
        <p:nvSpPr>
          <p:cNvPr id="200" name="Google Shape;200;p30"/>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pic>
        <p:nvPicPr>
          <p:cNvPr id="201" name="Google Shape;201;p30"/>
          <p:cNvPicPr preferRelativeResize="0"/>
          <p:nvPr/>
        </p:nvPicPr>
        <p:blipFill>
          <a:blip r:embed="rId3">
            <a:alphaModFix/>
          </a:blip>
          <a:stretch>
            <a:fillRect/>
          </a:stretch>
        </p:blipFill>
        <p:spPr>
          <a:xfrm>
            <a:off x="4333550" y="187735"/>
            <a:ext cx="4617926" cy="2229590"/>
          </a:xfrm>
          <a:prstGeom prst="rect">
            <a:avLst/>
          </a:prstGeom>
          <a:noFill/>
          <a:ln>
            <a:noFill/>
          </a:ln>
        </p:spPr>
      </p:pic>
      <p:pic>
        <p:nvPicPr>
          <p:cNvPr id="202" name="Google Shape;202;p30"/>
          <p:cNvPicPr preferRelativeResize="0"/>
          <p:nvPr/>
        </p:nvPicPr>
        <p:blipFill>
          <a:blip r:embed="rId4">
            <a:alphaModFix/>
          </a:blip>
          <a:stretch>
            <a:fillRect/>
          </a:stretch>
        </p:blipFill>
        <p:spPr>
          <a:xfrm>
            <a:off x="262425" y="2501363"/>
            <a:ext cx="4617926" cy="2236815"/>
          </a:xfrm>
          <a:prstGeom prst="rect">
            <a:avLst/>
          </a:prstGeom>
          <a:noFill/>
          <a:ln>
            <a:noFill/>
          </a:ln>
        </p:spPr>
      </p:pic>
      <p:sp>
        <p:nvSpPr>
          <p:cNvPr id="203" name="Google Shape;203;p30"/>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https://pollbuddy.app/polls/history</a:t>
            </a:r>
            <a:endParaRPr sz="2000">
              <a:solidFill>
                <a:schemeClr val="lt1"/>
              </a:solidFill>
              <a:latin typeface="Muli"/>
              <a:ea typeface="Muli"/>
              <a:cs typeface="Muli"/>
              <a:sym typeface="Mul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445075" y="33525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Viewer Merge</a:t>
            </a:r>
            <a:endParaRPr/>
          </a:p>
        </p:txBody>
      </p:sp>
      <p:sp>
        <p:nvSpPr>
          <p:cNvPr id="209" name="Google Shape;209;p31"/>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pic>
        <p:nvPicPr>
          <p:cNvPr id="210" name="Google Shape;210;p31"/>
          <p:cNvPicPr preferRelativeResize="0"/>
          <p:nvPr/>
        </p:nvPicPr>
        <p:blipFill>
          <a:blip r:embed="rId3">
            <a:alphaModFix/>
          </a:blip>
          <a:stretch>
            <a:fillRect/>
          </a:stretch>
        </p:blipFill>
        <p:spPr>
          <a:xfrm>
            <a:off x="4696225" y="1030106"/>
            <a:ext cx="3776323" cy="1825232"/>
          </a:xfrm>
          <a:prstGeom prst="rect">
            <a:avLst/>
          </a:prstGeom>
          <a:noFill/>
          <a:ln>
            <a:noFill/>
          </a:ln>
        </p:spPr>
      </p:pic>
      <p:pic>
        <p:nvPicPr>
          <p:cNvPr id="211" name="Google Shape;211;p31"/>
          <p:cNvPicPr preferRelativeResize="0"/>
          <p:nvPr/>
        </p:nvPicPr>
        <p:blipFill>
          <a:blip r:embed="rId4">
            <a:alphaModFix/>
          </a:blip>
          <a:stretch>
            <a:fillRect/>
          </a:stretch>
        </p:blipFill>
        <p:spPr>
          <a:xfrm>
            <a:off x="2683837" y="2913138"/>
            <a:ext cx="3776323" cy="1817381"/>
          </a:xfrm>
          <a:prstGeom prst="rect">
            <a:avLst/>
          </a:prstGeom>
          <a:noFill/>
          <a:ln>
            <a:noFill/>
          </a:ln>
        </p:spPr>
      </p:pic>
      <p:pic>
        <p:nvPicPr>
          <p:cNvPr id="212" name="Google Shape;212;p31"/>
          <p:cNvPicPr preferRelativeResize="0"/>
          <p:nvPr/>
        </p:nvPicPr>
        <p:blipFill>
          <a:blip r:embed="rId5">
            <a:alphaModFix/>
          </a:blip>
          <a:stretch>
            <a:fillRect/>
          </a:stretch>
        </p:blipFill>
        <p:spPr>
          <a:xfrm>
            <a:off x="719100" y="1030100"/>
            <a:ext cx="3776323" cy="1823249"/>
          </a:xfrm>
          <a:prstGeom prst="rect">
            <a:avLst/>
          </a:prstGeom>
          <a:noFill/>
          <a:ln>
            <a:noFill/>
          </a:ln>
        </p:spPr>
      </p:pic>
      <p:sp>
        <p:nvSpPr>
          <p:cNvPr id="213" name="Google Shape;213;p31"/>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rgbClr val="FFFFFF"/>
                </a:solidFill>
                <a:latin typeface="Muli"/>
                <a:ea typeface="Muli"/>
                <a:cs typeface="Muli"/>
                <a:sym typeface="Muli"/>
                <a:hlinkClick r:id="rId6">
                  <a:extLst>
                    <a:ext uri="{A12FA001-AC4F-418D-AE19-62706E023703}">
                      <ahyp:hlinkClr val="tx"/>
                    </a:ext>
                  </a:extLst>
                </a:hlinkClick>
              </a:rPr>
              <a:t>https://pollbuddy.app/polls/5fc86a9974b9fa7c7b88d2ee/view</a:t>
            </a:r>
            <a:endParaRPr sz="2000">
              <a:solidFill>
                <a:schemeClr val="lt1"/>
              </a:solidFill>
              <a:latin typeface="Muli"/>
              <a:ea typeface="Muli"/>
              <a:cs typeface="Muli"/>
              <a:sym typeface="Mul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445075" y="58195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Login/Registration</a:t>
            </a:r>
            <a:endParaRPr/>
          </a:p>
        </p:txBody>
      </p:sp>
      <p:sp>
        <p:nvSpPr>
          <p:cNvPr id="219" name="Google Shape;219;p32"/>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sp>
        <p:nvSpPr>
          <p:cNvPr id="220" name="Google Shape;220;p32"/>
          <p:cNvSpPr txBox="1"/>
          <p:nvPr>
            <p:ph idx="1" type="body"/>
          </p:nvPr>
        </p:nvSpPr>
        <p:spPr>
          <a:xfrm>
            <a:off x="580550" y="1376400"/>
            <a:ext cx="5244900" cy="13362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Integrated backend with frontend login and registration pages.</a:t>
            </a:r>
            <a:endParaRPr sz="1800"/>
          </a:p>
          <a:p>
            <a:pPr indent="-342900" lvl="0" marL="457200" rtl="0" algn="l">
              <a:spcBef>
                <a:spcPts val="0"/>
              </a:spcBef>
              <a:spcAft>
                <a:spcPts val="0"/>
              </a:spcAft>
              <a:buSzPts val="1800"/>
              <a:buChar char="⬡"/>
            </a:pPr>
            <a:r>
              <a:rPr lang="en" sz="1800"/>
              <a:t>Added validation for registration.</a:t>
            </a:r>
            <a:endParaRPr sz="1800"/>
          </a:p>
        </p:txBody>
      </p:sp>
      <p:pic>
        <p:nvPicPr>
          <p:cNvPr id="221" name="Google Shape;221;p32"/>
          <p:cNvPicPr preferRelativeResize="0"/>
          <p:nvPr/>
        </p:nvPicPr>
        <p:blipFill>
          <a:blip r:embed="rId3">
            <a:alphaModFix/>
          </a:blip>
          <a:stretch>
            <a:fillRect/>
          </a:stretch>
        </p:blipFill>
        <p:spPr>
          <a:xfrm>
            <a:off x="241325" y="2627825"/>
            <a:ext cx="3947288" cy="2126101"/>
          </a:xfrm>
          <a:prstGeom prst="rect">
            <a:avLst/>
          </a:prstGeom>
          <a:noFill/>
          <a:ln>
            <a:noFill/>
          </a:ln>
        </p:spPr>
      </p:pic>
      <p:pic>
        <p:nvPicPr>
          <p:cNvPr id="222" name="Google Shape;222;p32"/>
          <p:cNvPicPr preferRelativeResize="0"/>
          <p:nvPr/>
        </p:nvPicPr>
        <p:blipFill>
          <a:blip r:embed="rId4">
            <a:alphaModFix/>
          </a:blip>
          <a:stretch>
            <a:fillRect/>
          </a:stretch>
        </p:blipFill>
        <p:spPr>
          <a:xfrm>
            <a:off x="4511463" y="2627825"/>
            <a:ext cx="4351930" cy="2126099"/>
          </a:xfrm>
          <a:prstGeom prst="rect">
            <a:avLst/>
          </a:prstGeom>
          <a:noFill/>
          <a:ln>
            <a:noFill/>
          </a:ln>
        </p:spPr>
      </p:pic>
      <p:sp>
        <p:nvSpPr>
          <p:cNvPr id="223" name="Google Shape;223;p32"/>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chemeClr val="hlink"/>
                </a:solidFill>
                <a:latin typeface="Muli"/>
                <a:ea typeface="Muli"/>
                <a:cs typeface="Muli"/>
                <a:sym typeface="Muli"/>
                <a:hlinkClick r:id="rId5"/>
              </a:rPr>
              <a:t>https://pollbuddy.app/login</a:t>
            </a:r>
            <a:r>
              <a:rPr lang="en" sz="2200" u="sng">
                <a:solidFill>
                  <a:schemeClr val="hlink"/>
                </a:solidFill>
                <a:latin typeface="Muli"/>
                <a:ea typeface="Muli"/>
                <a:cs typeface="Muli"/>
                <a:sym typeface="Muli"/>
              </a:rPr>
              <a:t> </a:t>
            </a:r>
            <a:endParaRPr sz="2200" u="sng">
              <a:solidFill>
                <a:schemeClr val="hlink"/>
              </a:solidFill>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580550" y="30480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Question Component Update</a:t>
            </a:r>
            <a:endParaRPr/>
          </a:p>
        </p:txBody>
      </p:sp>
      <p:pic>
        <p:nvPicPr>
          <p:cNvPr id="229" name="Google Shape;229;p33"/>
          <p:cNvPicPr preferRelativeResize="0"/>
          <p:nvPr/>
        </p:nvPicPr>
        <p:blipFill>
          <a:blip r:embed="rId3">
            <a:alphaModFix/>
          </a:blip>
          <a:stretch>
            <a:fillRect/>
          </a:stretch>
        </p:blipFill>
        <p:spPr>
          <a:xfrm>
            <a:off x="279771" y="1905299"/>
            <a:ext cx="4184404" cy="2399708"/>
          </a:xfrm>
          <a:prstGeom prst="rect">
            <a:avLst/>
          </a:prstGeom>
          <a:noFill/>
          <a:ln>
            <a:noFill/>
          </a:ln>
        </p:spPr>
      </p:pic>
      <p:pic>
        <p:nvPicPr>
          <p:cNvPr id="230" name="Google Shape;230;p33"/>
          <p:cNvPicPr preferRelativeResize="0"/>
          <p:nvPr/>
        </p:nvPicPr>
        <p:blipFill rotWithShape="1">
          <a:blip r:embed="rId4">
            <a:alphaModFix/>
          </a:blip>
          <a:srcRect b="12234" l="28259" r="28163" t="16838"/>
          <a:stretch/>
        </p:blipFill>
        <p:spPr>
          <a:xfrm>
            <a:off x="4915350" y="1467000"/>
            <a:ext cx="3984677" cy="316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4" name="Google Shape;84;p16"/>
          <p:cNvSpPr txBox="1"/>
          <p:nvPr>
            <p:ph idx="1" type="body"/>
          </p:nvPr>
        </p:nvSpPr>
        <p:spPr>
          <a:xfrm>
            <a:off x="580550" y="1352550"/>
            <a:ext cx="71373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Virtual polling system</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a:t>
            </a:r>
            <a:r>
              <a:rPr lang="en" sz="2000">
                <a:latin typeface="Muli"/>
                <a:ea typeface="Muli"/>
                <a:cs typeface="Muli"/>
                <a:sym typeface="Muli"/>
              </a:rPr>
              <a:t> </a:t>
            </a:r>
            <a:r>
              <a:rPr lang="en" sz="2000">
                <a:solidFill>
                  <a:schemeClr val="lt1"/>
                </a:solidFill>
                <a:latin typeface="Muli"/>
                <a:ea typeface="Muli"/>
                <a:cs typeface="Muli"/>
                <a:sym typeface="Muli"/>
              </a:rPr>
              <a:t>to</a:t>
            </a:r>
            <a:r>
              <a:rPr lang="en" sz="2000">
                <a:latin typeface="Muli"/>
                <a:ea typeface="Muli"/>
                <a:cs typeface="Muli"/>
                <a:sym typeface="Muli"/>
              </a:rPr>
              <a:t> </a:t>
            </a:r>
            <a:r>
              <a:rPr lang="en" sz="2000">
                <a:solidFill>
                  <a:schemeClr val="lt1"/>
                </a:solidFill>
                <a:latin typeface="Muli"/>
                <a:ea typeface="Muli"/>
                <a:cs typeface="Muli"/>
                <a:sym typeface="Muli"/>
              </a:rPr>
              <a:t>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Powerful views for everyone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5" name="Google Shape;85;p16"/>
          <p:cNvPicPr preferRelativeResize="0"/>
          <p:nvPr/>
        </p:nvPicPr>
        <p:blipFill>
          <a:blip r:embed="rId3">
            <a:alphaModFix/>
          </a:blip>
          <a:stretch>
            <a:fillRect/>
          </a:stretch>
        </p:blipFill>
        <p:spPr>
          <a:xfrm>
            <a:off x="5600075" y="205975"/>
            <a:ext cx="3289725" cy="1850475"/>
          </a:xfrm>
          <a:prstGeom prst="rect">
            <a:avLst/>
          </a:prstGeom>
          <a:noFill/>
          <a:ln>
            <a:noFill/>
          </a:ln>
        </p:spPr>
      </p:pic>
      <p:pic>
        <p:nvPicPr>
          <p:cNvPr id="86" name="Google Shape;86;p16"/>
          <p:cNvPicPr preferRelativeResize="0"/>
          <p:nvPr/>
        </p:nvPicPr>
        <p:blipFill>
          <a:blip r:embed="rId4">
            <a:alphaModFix/>
          </a:blip>
          <a:stretch>
            <a:fillRect/>
          </a:stretch>
        </p:blipFill>
        <p:spPr>
          <a:xfrm>
            <a:off x="7197850" y="20597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Join Group</a:t>
            </a:r>
            <a:endParaRPr/>
          </a:p>
        </p:txBody>
      </p:sp>
      <p:sp>
        <p:nvSpPr>
          <p:cNvPr id="236" name="Google Shape;236;p34"/>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37" name="Google Shape;237;p34"/>
          <p:cNvPicPr preferRelativeResize="0"/>
          <p:nvPr/>
        </p:nvPicPr>
        <p:blipFill>
          <a:blip r:embed="rId3">
            <a:alphaModFix/>
          </a:blip>
          <a:stretch>
            <a:fillRect/>
          </a:stretch>
        </p:blipFill>
        <p:spPr>
          <a:xfrm>
            <a:off x="946775" y="1097950"/>
            <a:ext cx="6798350" cy="4007175"/>
          </a:xfrm>
          <a:prstGeom prst="rect">
            <a:avLst/>
          </a:prstGeom>
          <a:noFill/>
          <a:ln>
            <a:noFill/>
          </a:ln>
        </p:spPr>
      </p:pic>
      <p:pic>
        <p:nvPicPr>
          <p:cNvPr id="238" name="Google Shape;238;p34"/>
          <p:cNvPicPr preferRelativeResize="0"/>
          <p:nvPr/>
        </p:nvPicPr>
        <p:blipFill>
          <a:blip r:embed="rId4">
            <a:alphaModFix/>
          </a:blip>
          <a:stretch>
            <a:fillRect/>
          </a:stretch>
        </p:blipFill>
        <p:spPr>
          <a:xfrm>
            <a:off x="946775" y="1047913"/>
            <a:ext cx="6972475" cy="4107249"/>
          </a:xfrm>
          <a:prstGeom prst="rect">
            <a:avLst/>
          </a:prstGeom>
          <a:noFill/>
          <a:ln>
            <a:noFill/>
          </a:ln>
        </p:spPr>
      </p:pic>
      <p:pic>
        <p:nvPicPr>
          <p:cNvPr id="239" name="Google Shape;239;p34"/>
          <p:cNvPicPr preferRelativeResize="0"/>
          <p:nvPr/>
        </p:nvPicPr>
        <p:blipFill>
          <a:blip r:embed="rId5">
            <a:alphaModFix/>
          </a:blip>
          <a:stretch>
            <a:fillRect/>
          </a:stretch>
        </p:blipFill>
        <p:spPr>
          <a:xfrm>
            <a:off x="990563" y="1009163"/>
            <a:ext cx="6884899" cy="4184751"/>
          </a:xfrm>
          <a:prstGeom prst="rect">
            <a:avLst/>
          </a:prstGeom>
          <a:noFill/>
          <a:ln>
            <a:noFill/>
          </a:ln>
        </p:spPr>
      </p:pic>
      <p:sp>
        <p:nvSpPr>
          <p:cNvPr id="240" name="Google Shape;240;p34"/>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Login/Register With School</a:t>
            </a:r>
            <a:endParaRPr/>
          </a:p>
        </p:txBody>
      </p:sp>
      <p:sp>
        <p:nvSpPr>
          <p:cNvPr id="246" name="Google Shape;246;p3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47" name="Google Shape;247;p35"/>
          <p:cNvPicPr preferRelativeResize="0"/>
          <p:nvPr/>
        </p:nvPicPr>
        <p:blipFill>
          <a:blip r:embed="rId3">
            <a:alphaModFix/>
          </a:blip>
          <a:stretch>
            <a:fillRect/>
          </a:stretch>
        </p:blipFill>
        <p:spPr>
          <a:xfrm>
            <a:off x="580557" y="1109450"/>
            <a:ext cx="6506144" cy="3892151"/>
          </a:xfrm>
          <a:prstGeom prst="rect">
            <a:avLst/>
          </a:prstGeom>
          <a:noFill/>
          <a:ln>
            <a:noFill/>
          </a:ln>
        </p:spPr>
      </p:pic>
      <p:pic>
        <p:nvPicPr>
          <p:cNvPr id="248" name="Google Shape;248;p35"/>
          <p:cNvPicPr preferRelativeResize="0"/>
          <p:nvPr/>
        </p:nvPicPr>
        <p:blipFill>
          <a:blip r:embed="rId4">
            <a:alphaModFix/>
          </a:blip>
          <a:stretch>
            <a:fillRect/>
          </a:stretch>
        </p:blipFill>
        <p:spPr>
          <a:xfrm>
            <a:off x="580550" y="1076575"/>
            <a:ext cx="6581652" cy="3957900"/>
          </a:xfrm>
          <a:prstGeom prst="rect">
            <a:avLst/>
          </a:prstGeom>
          <a:noFill/>
          <a:ln>
            <a:noFill/>
          </a:ln>
        </p:spPr>
      </p:pic>
      <p:pic>
        <p:nvPicPr>
          <p:cNvPr id="249" name="Google Shape;249;p35"/>
          <p:cNvPicPr preferRelativeResize="0"/>
          <p:nvPr/>
        </p:nvPicPr>
        <p:blipFill>
          <a:blip r:embed="rId5">
            <a:alphaModFix/>
          </a:blip>
          <a:stretch>
            <a:fillRect/>
          </a:stretch>
        </p:blipFill>
        <p:spPr>
          <a:xfrm>
            <a:off x="580551" y="1076587"/>
            <a:ext cx="6688598" cy="4065425"/>
          </a:xfrm>
          <a:prstGeom prst="rect">
            <a:avLst/>
          </a:prstGeom>
          <a:noFill/>
          <a:ln>
            <a:noFill/>
          </a:ln>
        </p:spPr>
      </p:pic>
      <p:pic>
        <p:nvPicPr>
          <p:cNvPr id="250" name="Google Shape;250;p35"/>
          <p:cNvPicPr preferRelativeResize="0"/>
          <p:nvPr/>
        </p:nvPicPr>
        <p:blipFill>
          <a:blip r:embed="rId6">
            <a:alphaModFix/>
          </a:blip>
          <a:stretch>
            <a:fillRect/>
          </a:stretch>
        </p:blipFill>
        <p:spPr>
          <a:xfrm>
            <a:off x="586238" y="1076575"/>
            <a:ext cx="6677218" cy="4065449"/>
          </a:xfrm>
          <a:prstGeom prst="rect">
            <a:avLst/>
          </a:prstGeom>
          <a:noFill/>
          <a:ln>
            <a:noFill/>
          </a:ln>
        </p:spPr>
      </p:pic>
      <p:sp>
        <p:nvSpPr>
          <p:cNvPr id="251" name="Google Shape;251;p35"/>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Login/Register With School</a:t>
            </a:r>
            <a:endParaRPr/>
          </a:p>
        </p:txBody>
      </p:sp>
      <p:sp>
        <p:nvSpPr>
          <p:cNvPr id="257" name="Google Shape;257;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Frontend</a:t>
            </a:r>
            <a:endParaRPr/>
          </a:p>
          <a:p>
            <a:pPr indent="0" lvl="0" marL="0" rtl="0" algn="l">
              <a:spcBef>
                <a:spcPts val="600"/>
              </a:spcBef>
              <a:spcAft>
                <a:spcPts val="0"/>
              </a:spcAft>
              <a:buNone/>
            </a:pPr>
            <a:r>
              <a:rPr lang="en"/>
              <a:t>	Components</a:t>
            </a:r>
            <a:endParaRPr/>
          </a:p>
          <a:p>
            <a:pPr indent="0" lvl="0" marL="0" rtl="0" algn="l">
              <a:spcBef>
                <a:spcPts val="600"/>
              </a:spcBef>
              <a:spcAft>
                <a:spcPts val="0"/>
              </a:spcAft>
              <a:buNone/>
            </a:pPr>
            <a:r>
              <a:rPr lang="en"/>
              <a:t>		SchoolPicker</a:t>
            </a:r>
            <a:endParaRPr/>
          </a:p>
          <a:p>
            <a:pPr indent="0" lvl="0" marL="0" rtl="0" algn="l">
              <a:spcBef>
                <a:spcPts val="600"/>
              </a:spcBef>
              <a:spcAft>
                <a:spcPts val="0"/>
              </a:spcAft>
              <a:buNone/>
            </a:pPr>
            <a:r>
              <a:rPr lang="en"/>
              <a:t>	Pages</a:t>
            </a:r>
            <a:endParaRPr/>
          </a:p>
          <a:p>
            <a:pPr indent="0" lvl="0" marL="0" rtl="0" algn="l">
              <a:spcBef>
                <a:spcPts val="600"/>
              </a:spcBef>
              <a:spcAft>
                <a:spcPts val="0"/>
              </a:spcAft>
              <a:buNone/>
            </a:pPr>
            <a:r>
              <a:rPr lang="en"/>
              <a:t>		LoginWithSchool</a:t>
            </a:r>
            <a:endParaRPr/>
          </a:p>
          <a:p>
            <a:pPr indent="0" lvl="0" marL="0" rtl="0" algn="l">
              <a:spcBef>
                <a:spcPts val="600"/>
              </a:spcBef>
              <a:spcAft>
                <a:spcPts val="0"/>
              </a:spcAft>
              <a:buNone/>
            </a:pPr>
            <a:r>
              <a:rPr lang="en"/>
              <a:t>		RegisterWithSchool</a:t>
            </a:r>
            <a:endParaRPr/>
          </a:p>
        </p:txBody>
      </p:sp>
      <p:sp>
        <p:nvSpPr>
          <p:cNvPr id="258" name="Google Shape;258;p36"/>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Registration validation</a:t>
            </a:r>
            <a:endParaRPr/>
          </a:p>
        </p:txBody>
      </p:sp>
      <p:sp>
        <p:nvSpPr>
          <p:cNvPr id="264" name="Google Shape;264;p3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65" name="Google Shape;265;p37"/>
          <p:cNvPicPr preferRelativeResize="0"/>
          <p:nvPr/>
        </p:nvPicPr>
        <p:blipFill>
          <a:blip r:embed="rId3">
            <a:alphaModFix/>
          </a:blip>
          <a:stretch>
            <a:fillRect/>
          </a:stretch>
        </p:blipFill>
        <p:spPr>
          <a:xfrm>
            <a:off x="211950" y="1474100"/>
            <a:ext cx="5605523" cy="3215176"/>
          </a:xfrm>
          <a:prstGeom prst="rect">
            <a:avLst/>
          </a:prstGeom>
          <a:noFill/>
          <a:ln>
            <a:noFill/>
          </a:ln>
        </p:spPr>
      </p:pic>
      <p:pic>
        <p:nvPicPr>
          <p:cNvPr id="266" name="Google Shape;266;p37"/>
          <p:cNvPicPr preferRelativeResize="0"/>
          <p:nvPr/>
        </p:nvPicPr>
        <p:blipFill>
          <a:blip r:embed="rId4">
            <a:alphaModFix/>
          </a:blip>
          <a:stretch>
            <a:fillRect/>
          </a:stretch>
        </p:blipFill>
        <p:spPr>
          <a:xfrm>
            <a:off x="6002525" y="1013613"/>
            <a:ext cx="3014675" cy="3839574"/>
          </a:xfrm>
          <a:prstGeom prst="rect">
            <a:avLst/>
          </a:prstGeom>
          <a:noFill/>
          <a:ln>
            <a:noFill/>
          </a:ln>
        </p:spPr>
      </p:pic>
      <p:sp>
        <p:nvSpPr>
          <p:cNvPr id="267" name="Google Shape;267;p37"/>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78" name="Google Shape;278;p39"/>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79" name="Google Shape;279;p39"/>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80" name="Google Shape;280;p39"/>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81" name="Google Shape;281;p39"/>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82" name="Google Shape;282;p39"/>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a:t>
            </a:r>
            <a:r>
              <a:rPr lang="en"/>
              <a:t>Tasks</a:t>
            </a:r>
            <a:endParaRPr/>
          </a:p>
        </p:txBody>
      </p:sp>
      <p:sp>
        <p:nvSpPr>
          <p:cNvPr id="288" name="Google Shape;288;p40"/>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Further integration with frontend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API documentation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Additional endpoints for frontend features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 functionality</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CI/CD renovations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Docker renovations</a:t>
            </a:r>
            <a:endParaRPr sz="1800">
              <a:latin typeface="Muli"/>
              <a:ea typeface="Muli"/>
              <a:cs typeface="Muli"/>
              <a:sym typeface="Muli"/>
            </a:endParaRPr>
          </a:p>
        </p:txBody>
      </p:sp>
      <p:pic>
        <p:nvPicPr>
          <p:cNvPr id="289" name="Google Shape;289;p40"/>
          <p:cNvPicPr preferRelativeResize="0"/>
          <p:nvPr/>
        </p:nvPicPr>
        <p:blipFill>
          <a:blip r:embed="rId3">
            <a:alphaModFix/>
          </a:blip>
          <a:stretch>
            <a:fillRect/>
          </a:stretch>
        </p:blipFill>
        <p:spPr>
          <a:xfrm>
            <a:off x="5949825" y="903500"/>
            <a:ext cx="2809700" cy="3336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95" name="Google Shape;295;p41"/>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96" name="Google Shape;296;p41"/>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97" name="Google Shape;297;p41"/>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98" name="Google Shape;298;p41"/>
          <p:cNvCxnSpPr>
            <a:stCxn id="295" idx="3"/>
            <a:endCxn id="299"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300" name="Google Shape;300;p41"/>
          <p:cNvCxnSpPr>
            <a:stCxn id="297" idx="3"/>
            <a:endCxn id="296"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301" name="Google Shape;301;p41"/>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41"/>
          <p:cNvCxnSpPr>
            <a:stCxn id="295" idx="3"/>
            <a:endCxn id="303"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304" name="Google Shape;304;p41"/>
          <p:cNvCxnSpPr>
            <a:stCxn id="303" idx="3"/>
            <a:endCxn id="297"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99" name="Google Shape;299;p41"/>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305" name="Google Shape;305;p41"/>
          <p:cNvCxnSpPr>
            <a:stCxn id="299" idx="3"/>
            <a:endCxn id="297"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303" name="Google Shape;303;p41"/>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306" name="Google Shape;306;p41"/>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307" name="Google Shape;307;p41"/>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580550" y="205975"/>
            <a:ext cx="6831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CI/CD and Docker Renovations</a:t>
            </a:r>
            <a:endParaRPr/>
          </a:p>
        </p:txBody>
      </p:sp>
      <p:sp>
        <p:nvSpPr>
          <p:cNvPr id="314" name="Google Shape;314;p42"/>
          <p:cNvSpPr txBox="1"/>
          <p:nvPr>
            <p:ph idx="1" type="body"/>
          </p:nvPr>
        </p:nvSpPr>
        <p:spPr>
          <a:xfrm>
            <a:off x="645125" y="1251075"/>
            <a:ext cx="3778500" cy="370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000">
                <a:latin typeface="Muli"/>
                <a:ea typeface="Muli"/>
                <a:cs typeface="Muli"/>
                <a:sym typeface="Muli"/>
              </a:rPr>
              <a:t>CI/CD</a:t>
            </a:r>
            <a:endParaRPr b="1" sz="2000">
              <a:latin typeface="Muli"/>
              <a:ea typeface="Muli"/>
              <a:cs typeface="Muli"/>
              <a:sym typeface="Muli"/>
            </a:endParaRPr>
          </a:p>
          <a:p>
            <a:pPr indent="-342900" lvl="0" marL="457200" rtl="0" algn="l">
              <a:spcBef>
                <a:spcPts val="600"/>
              </a:spcBef>
              <a:spcAft>
                <a:spcPts val="0"/>
              </a:spcAft>
              <a:buSzPts val="1800"/>
              <a:buChar char="⬡"/>
            </a:pPr>
            <a:r>
              <a:rPr lang="en" sz="1800"/>
              <a:t>Pull Requests now get live deployments at </a:t>
            </a:r>
            <a:br>
              <a:rPr lang="en" sz="1800"/>
            </a:br>
            <a:r>
              <a:rPr lang="en" sz="1800"/>
              <a:t>dev-&lt;PR #&gt;.pollbuddy.app</a:t>
            </a:r>
            <a:endParaRPr sz="1800"/>
          </a:p>
          <a:p>
            <a:pPr indent="-342900" lvl="0" marL="457200" rtl="0" algn="l">
              <a:spcBef>
                <a:spcPts val="0"/>
              </a:spcBef>
              <a:spcAft>
                <a:spcPts val="0"/>
              </a:spcAft>
              <a:buSzPts val="1800"/>
              <a:buChar char="⬡"/>
            </a:pPr>
            <a:r>
              <a:rPr lang="en" sz="1800"/>
              <a:t>Instances now stored in ZFS volumes for data deduplication</a:t>
            </a:r>
            <a:br>
              <a:rPr lang="en" sz="1800"/>
            </a:br>
            <a:r>
              <a:rPr lang="en" sz="1800"/>
              <a:t>(space savings of about 5x)</a:t>
            </a:r>
            <a:endParaRPr sz="1800"/>
          </a:p>
          <a:p>
            <a:pPr indent="-342900" lvl="0" marL="457200" rtl="0" algn="l">
              <a:spcBef>
                <a:spcPts val="0"/>
              </a:spcBef>
              <a:spcAft>
                <a:spcPts val="0"/>
              </a:spcAft>
              <a:buSzPts val="1800"/>
              <a:buChar char="⬡"/>
            </a:pPr>
            <a:r>
              <a:rPr lang="en" sz="1800"/>
              <a:t>Added script to shut down instances older than 2 weeks</a:t>
            </a:r>
            <a:endParaRPr sz="1800"/>
          </a:p>
          <a:p>
            <a:pPr indent="-342900" lvl="0" marL="457200" rtl="0" algn="l">
              <a:spcBef>
                <a:spcPts val="0"/>
              </a:spcBef>
              <a:spcAft>
                <a:spcPts val="0"/>
              </a:spcAft>
              <a:buSzPts val="1800"/>
              <a:buChar char="⬡"/>
            </a:pPr>
            <a:r>
              <a:rPr lang="en" sz="1800"/>
              <a:t>Added some readme notes</a:t>
            </a:r>
            <a:endParaRPr sz="1800"/>
          </a:p>
        </p:txBody>
      </p:sp>
      <p:sp>
        <p:nvSpPr>
          <p:cNvPr id="315" name="Google Shape;315;p42"/>
          <p:cNvSpPr txBox="1"/>
          <p:nvPr>
            <p:ph idx="1" type="body"/>
          </p:nvPr>
        </p:nvSpPr>
        <p:spPr>
          <a:xfrm>
            <a:off x="4572000" y="1251075"/>
            <a:ext cx="3778500" cy="3263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000">
                <a:latin typeface="Muli"/>
                <a:ea typeface="Muli"/>
                <a:cs typeface="Muli"/>
                <a:sym typeface="Muli"/>
              </a:rPr>
              <a:t>Docker</a:t>
            </a:r>
            <a:endParaRPr sz="1800"/>
          </a:p>
          <a:p>
            <a:pPr indent="-342900" lvl="0" marL="457200" rtl="0" algn="l">
              <a:spcBef>
                <a:spcPts val="600"/>
              </a:spcBef>
              <a:spcAft>
                <a:spcPts val="0"/>
              </a:spcAft>
              <a:buSzPts val="1800"/>
              <a:buChar char="⬡"/>
            </a:pPr>
            <a:r>
              <a:rPr lang="en" sz="1800"/>
              <a:t>Lint Mode</a:t>
            </a:r>
            <a:endParaRPr sz="1800"/>
          </a:p>
          <a:p>
            <a:pPr indent="-342900" lvl="0" marL="457200" rtl="0" algn="l">
              <a:spcBef>
                <a:spcPts val="0"/>
              </a:spcBef>
              <a:spcAft>
                <a:spcPts val="0"/>
              </a:spcAft>
              <a:buSzPts val="1800"/>
              <a:buChar char="⬡"/>
            </a:pPr>
            <a:r>
              <a:rPr lang="en" sz="1800"/>
              <a:t>Development Mode</a:t>
            </a:r>
            <a:endParaRPr sz="1800"/>
          </a:p>
        </p:txBody>
      </p:sp>
      <p:pic>
        <p:nvPicPr>
          <p:cNvPr id="316" name="Google Shape;316;p42"/>
          <p:cNvPicPr preferRelativeResize="0"/>
          <p:nvPr/>
        </p:nvPicPr>
        <p:blipFill>
          <a:blip r:embed="rId3">
            <a:alphaModFix/>
          </a:blip>
          <a:stretch>
            <a:fillRect/>
          </a:stretch>
        </p:blipFill>
        <p:spPr>
          <a:xfrm>
            <a:off x="4610950" y="3775918"/>
            <a:ext cx="1754600" cy="1092225"/>
          </a:xfrm>
          <a:prstGeom prst="rect">
            <a:avLst/>
          </a:prstGeom>
          <a:noFill/>
          <a:ln>
            <a:noFill/>
          </a:ln>
        </p:spPr>
      </p:pic>
      <p:pic>
        <p:nvPicPr>
          <p:cNvPr id="317" name="Google Shape;317;p42"/>
          <p:cNvPicPr preferRelativeResize="0"/>
          <p:nvPr/>
        </p:nvPicPr>
        <p:blipFill>
          <a:blip r:embed="rId4">
            <a:alphaModFix/>
          </a:blip>
          <a:stretch>
            <a:fillRect/>
          </a:stretch>
        </p:blipFill>
        <p:spPr>
          <a:xfrm>
            <a:off x="6927750" y="3775925"/>
            <a:ext cx="1638326" cy="1092225"/>
          </a:xfrm>
          <a:prstGeom prst="rect">
            <a:avLst/>
          </a:prstGeom>
          <a:noFill/>
          <a:ln>
            <a:noFill/>
          </a:ln>
        </p:spPr>
      </p:pic>
      <p:pic>
        <p:nvPicPr>
          <p:cNvPr id="318" name="Google Shape;318;p42"/>
          <p:cNvPicPr preferRelativeResize="0"/>
          <p:nvPr/>
        </p:nvPicPr>
        <p:blipFill>
          <a:blip r:embed="rId5">
            <a:alphaModFix/>
          </a:blip>
          <a:stretch>
            <a:fillRect/>
          </a:stretch>
        </p:blipFill>
        <p:spPr>
          <a:xfrm>
            <a:off x="5504226" y="2500450"/>
            <a:ext cx="2139425" cy="1132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 Cookies</a:t>
            </a:r>
            <a:endParaRPr/>
          </a:p>
        </p:txBody>
      </p:sp>
      <p:sp>
        <p:nvSpPr>
          <p:cNvPr id="324" name="Google Shape;324;p4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User information is stored in database and can be accessed by cookie session id.</a:t>
            </a:r>
            <a:endParaRPr sz="1800"/>
          </a:p>
          <a:p>
            <a:pPr indent="-342900" lvl="0" marL="457200" rtl="0" algn="l">
              <a:spcBef>
                <a:spcPts val="0"/>
              </a:spcBef>
              <a:spcAft>
                <a:spcPts val="0"/>
              </a:spcAft>
              <a:buSzPts val="1800"/>
              <a:buChar char="⬡"/>
            </a:pPr>
            <a:r>
              <a:rPr lang="en" sz="1800"/>
              <a:t>Holds important </a:t>
            </a:r>
            <a:r>
              <a:rPr lang="en" sz="1800"/>
              <a:t>information</a:t>
            </a:r>
            <a:r>
              <a:rPr lang="en" sz="1800"/>
              <a:t> such as username and logged-in state.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 Buddy Info</a:t>
            </a:r>
            <a:endParaRPr>
              <a:solidFill>
                <a:schemeClr val="lt1"/>
              </a:solidFill>
            </a:endParaRPr>
          </a:p>
        </p:txBody>
      </p:sp>
      <p:sp>
        <p:nvSpPr>
          <p:cNvPr id="92" name="Google Shape;92;p17"/>
          <p:cNvSpPr txBox="1"/>
          <p:nvPr>
            <p:ph idx="1" type="body"/>
          </p:nvPr>
        </p:nvSpPr>
        <p:spPr>
          <a:xfrm>
            <a:off x="580550" y="1297750"/>
            <a:ext cx="8249400" cy="3529200"/>
          </a:xfrm>
          <a:prstGeom prst="rect">
            <a:avLst/>
          </a:prstGeom>
        </p:spPr>
        <p:txBody>
          <a:bodyPr anchorCtr="0" anchor="t" bIns="0" lIns="0" spcFirstLastPara="1" rIns="0" wrap="square" tIns="0">
            <a:noAutofit/>
          </a:bodyPr>
          <a:lstStyle/>
          <a:p>
            <a:pPr indent="-260350" lvl="0" marL="342900" rtl="0" algn="l">
              <a:lnSpc>
                <a:spcPct val="150000"/>
              </a:lnSpc>
              <a:spcBef>
                <a:spcPts val="600"/>
              </a:spcBef>
              <a:spcAft>
                <a:spcPts val="0"/>
              </a:spcAft>
              <a:buClr>
                <a:schemeClr val="lt1"/>
              </a:buClr>
              <a:buSzPts val="1700"/>
              <a:buFont typeface="Muli"/>
              <a:buChar char="⬡"/>
            </a:pPr>
            <a:r>
              <a:rPr lang="en" sz="1700">
                <a:solidFill>
                  <a:schemeClr val="lt1"/>
                </a:solidFill>
                <a:latin typeface="Muli"/>
                <a:ea typeface="Muli"/>
                <a:cs typeface="Muli"/>
                <a:sym typeface="Muli"/>
              </a:rPr>
              <a:t>Time </a:t>
            </a:r>
            <a:r>
              <a:rPr lang="en" sz="1700">
                <a:latin typeface="Muli"/>
                <a:ea typeface="Muli"/>
                <a:cs typeface="Muli"/>
                <a:sym typeface="Muli"/>
              </a:rPr>
              <a:t>G</a:t>
            </a:r>
            <a:r>
              <a:rPr lang="en" sz="1700">
                <a:solidFill>
                  <a:schemeClr val="lt1"/>
                </a:solidFill>
                <a:latin typeface="Muli"/>
                <a:ea typeface="Muli"/>
                <a:cs typeface="Muli"/>
                <a:sym typeface="Muli"/>
              </a:rPr>
              <a:t>oal</a:t>
            </a:r>
            <a:r>
              <a:rPr lang="en" sz="1700">
                <a:solidFill>
                  <a:schemeClr val="lt1"/>
                </a:solidFill>
                <a:latin typeface="Muli"/>
                <a:ea typeface="Muli"/>
                <a:cs typeface="Muli"/>
                <a:sym typeface="Muli"/>
              </a:rPr>
              <a:t> of the </a:t>
            </a:r>
            <a:r>
              <a:rPr lang="en" sz="1700">
                <a:latin typeface="Muli"/>
                <a:ea typeface="Muli"/>
                <a:cs typeface="Muli"/>
                <a:sym typeface="Muli"/>
              </a:rPr>
              <a:t>P</a:t>
            </a:r>
            <a:r>
              <a:rPr lang="en" sz="1700">
                <a:solidFill>
                  <a:schemeClr val="lt1"/>
                </a:solidFill>
                <a:latin typeface="Muli"/>
                <a:ea typeface="Muli"/>
                <a:cs typeface="Muli"/>
                <a:sym typeface="Muli"/>
              </a:rPr>
              <a:t>roject: </a:t>
            </a:r>
            <a:r>
              <a:rPr lang="en" sz="1700">
                <a:latin typeface="Muli"/>
                <a:ea typeface="Muli"/>
                <a:cs typeface="Muli"/>
                <a:sym typeface="Muli"/>
              </a:rPr>
              <a:t>Demo now!</a:t>
            </a:r>
            <a:endParaRPr sz="1700">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latin typeface="Muli"/>
                <a:ea typeface="Muli"/>
                <a:cs typeface="Muli"/>
                <a:sym typeface="Muli"/>
              </a:rPr>
              <a:t>Beta Product: Spring 2021</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solidFill>
                  <a:schemeClr val="lt1"/>
                </a:solidFill>
                <a:latin typeface="Muli"/>
                <a:ea typeface="Muli"/>
                <a:cs typeface="Muli"/>
                <a:sym typeface="Muli"/>
              </a:rPr>
              <a:t>Repos:</a:t>
            </a:r>
            <a:r>
              <a:rPr lang="en" sz="1700">
                <a:latin typeface="Muli"/>
                <a:ea typeface="Muli"/>
                <a:cs typeface="Muli"/>
                <a:sym typeface="Muli"/>
              </a:rPr>
              <a:t> </a:t>
            </a:r>
            <a:r>
              <a:rPr lang="en" sz="1700" u="sng">
                <a:solidFill>
                  <a:schemeClr val="hlink"/>
                </a:solidFill>
                <a:latin typeface="Muli"/>
                <a:ea typeface="Muli"/>
                <a:cs typeface="Muli"/>
                <a:sym typeface="Muli"/>
                <a:hlinkClick r:id="rId3"/>
              </a:rPr>
              <a:t>https://github.com/PollBuddy</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Licenses: MIT</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Contributors</a:t>
            </a:r>
            <a:r>
              <a:rPr lang="en" sz="1700">
                <a:latin typeface="Muli"/>
                <a:ea typeface="Muli"/>
                <a:cs typeface="Muli"/>
                <a:sym typeface="Muli"/>
              </a:rPr>
              <a:t>: Anyone can access the repos.</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Poll Buddy members can work directly with the repo through branches and pull requests. Outside contributors can fork and PR.</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Github issue list gives potential tasks to work on. We also now have a Contribution Guide and Wiki with ever expanding documentation.</a:t>
            </a:r>
            <a:endParaRPr sz="1700">
              <a:latin typeface="Muli"/>
              <a:ea typeface="Muli"/>
              <a:cs typeface="Muli"/>
              <a:sym typeface="Muli"/>
            </a:endParaRPr>
          </a:p>
        </p:txBody>
      </p:sp>
      <p:pic>
        <p:nvPicPr>
          <p:cNvPr id="93" name="Google Shape;93;p17"/>
          <p:cNvPicPr preferRelativeResize="0"/>
          <p:nvPr/>
        </p:nvPicPr>
        <p:blipFill>
          <a:blip r:embed="rId4">
            <a:alphaModFix/>
          </a:blip>
          <a:stretch>
            <a:fillRect/>
          </a:stretch>
        </p:blipFill>
        <p:spPr>
          <a:xfrm>
            <a:off x="5639900" y="149725"/>
            <a:ext cx="2982050" cy="2936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Schools List </a:t>
            </a:r>
            <a:endParaRPr/>
          </a:p>
        </p:txBody>
      </p:sp>
      <p:sp>
        <p:nvSpPr>
          <p:cNvPr id="330" name="Google Shape;330;p44"/>
          <p:cNvSpPr txBox="1"/>
          <p:nvPr>
            <p:ph idx="1" type="body"/>
          </p:nvPr>
        </p:nvSpPr>
        <p:spPr>
          <a:xfrm>
            <a:off x="428150" y="1581150"/>
            <a:ext cx="8116200" cy="31617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Char char="⬡"/>
            </a:pPr>
            <a:r>
              <a:rPr lang="en" sz="1800"/>
              <a:t>Was previously hard-coded</a:t>
            </a:r>
            <a:endParaRPr sz="1800"/>
          </a:p>
          <a:p>
            <a:pPr indent="-342900" lvl="0" marL="457200" rtl="0" algn="l">
              <a:lnSpc>
                <a:spcPct val="150000"/>
              </a:lnSpc>
              <a:spcBef>
                <a:spcPts val="0"/>
              </a:spcBef>
              <a:spcAft>
                <a:spcPts val="0"/>
              </a:spcAft>
              <a:buSzPts val="1800"/>
              <a:buChar char="⬡"/>
            </a:pPr>
            <a:r>
              <a:rPr lang="en" sz="1800"/>
              <a:t>Now populates using API</a:t>
            </a:r>
            <a:endParaRPr sz="1800"/>
          </a:p>
          <a:p>
            <a:pPr indent="-342900" lvl="0" marL="457200" rtl="0" algn="l">
              <a:lnSpc>
                <a:spcPct val="150000"/>
              </a:lnSpc>
              <a:spcBef>
                <a:spcPts val="0"/>
              </a:spcBef>
              <a:spcAft>
                <a:spcPts val="0"/>
              </a:spcAft>
              <a:buSzPts val="1800"/>
              <a:buChar char="⬡"/>
            </a:pPr>
            <a:r>
              <a:rPr lang="en" sz="1800"/>
              <a:t>Dynamic, Expandable system</a:t>
            </a:r>
            <a:endParaRPr sz="1800"/>
          </a:p>
          <a:p>
            <a:pPr indent="-342900" lvl="0" marL="457200" rtl="0" algn="l">
              <a:lnSpc>
                <a:spcPct val="150000"/>
              </a:lnSpc>
              <a:spcBef>
                <a:spcPts val="0"/>
              </a:spcBef>
              <a:spcAft>
                <a:spcPts val="0"/>
              </a:spcAft>
              <a:buSzPts val="1800"/>
              <a:buChar char="⬡"/>
            </a:pPr>
            <a:r>
              <a:rPr lang="en" sz="1800"/>
              <a:t>Each school “adds itself” to the list:</a:t>
            </a:r>
            <a:endParaRPr sz="1800"/>
          </a:p>
          <a:p>
            <a:pPr indent="0" lvl="0" marL="0" rtl="0" algn="l">
              <a:lnSpc>
                <a:spcPct val="150000"/>
              </a:lnSpc>
              <a:spcBef>
                <a:spcPts val="600"/>
              </a:spcBef>
              <a:spcAft>
                <a:spcPts val="0"/>
              </a:spcAft>
              <a:buNone/>
            </a:pPr>
            <a:r>
              <a:t/>
            </a:r>
            <a:endParaRPr sz="1800"/>
          </a:p>
          <a:p>
            <a:pPr indent="-342900" lvl="0" marL="457200" rtl="0" algn="l">
              <a:lnSpc>
                <a:spcPct val="150000"/>
              </a:lnSpc>
              <a:spcBef>
                <a:spcPts val="600"/>
              </a:spcBef>
              <a:spcAft>
                <a:spcPts val="0"/>
              </a:spcAft>
              <a:buSzPts val="1800"/>
              <a:buChar char="⬡"/>
            </a:pPr>
            <a:r>
              <a:rPr lang="en" sz="1800"/>
              <a:t>The user will (soon) be given this list to sign in</a:t>
            </a:r>
            <a:endParaRPr sz="1800"/>
          </a:p>
          <a:p>
            <a:pPr indent="-342900" lvl="0" marL="457200" rtl="0" algn="l">
              <a:lnSpc>
                <a:spcPct val="150000"/>
              </a:lnSpc>
              <a:spcBef>
                <a:spcPts val="0"/>
              </a:spcBef>
              <a:spcAft>
                <a:spcPts val="0"/>
              </a:spcAft>
              <a:buSzPts val="1800"/>
              <a:buChar char="⬡"/>
            </a:pPr>
            <a:r>
              <a:rPr lang="en" sz="1800"/>
              <a:t>Currently only supports RPI, but we can (and hopefully will!) add more schools</a:t>
            </a:r>
            <a:endParaRPr sz="1800"/>
          </a:p>
        </p:txBody>
      </p:sp>
      <p:pic>
        <p:nvPicPr>
          <p:cNvPr id="331" name="Google Shape;331;p44"/>
          <p:cNvPicPr preferRelativeResize="0"/>
          <p:nvPr/>
        </p:nvPicPr>
        <p:blipFill>
          <a:blip r:embed="rId3">
            <a:alphaModFix/>
          </a:blip>
          <a:stretch>
            <a:fillRect/>
          </a:stretch>
        </p:blipFill>
        <p:spPr>
          <a:xfrm>
            <a:off x="504338" y="3325787"/>
            <a:ext cx="8326725" cy="407175"/>
          </a:xfrm>
          <a:prstGeom prst="rect">
            <a:avLst/>
          </a:prstGeom>
          <a:noFill/>
          <a:ln>
            <a:noFill/>
          </a:ln>
        </p:spPr>
      </p:pic>
      <p:pic>
        <p:nvPicPr>
          <p:cNvPr id="332" name="Google Shape;332;p44"/>
          <p:cNvPicPr preferRelativeResize="0"/>
          <p:nvPr/>
        </p:nvPicPr>
        <p:blipFill>
          <a:blip r:embed="rId4">
            <a:alphaModFix/>
          </a:blip>
          <a:stretch>
            <a:fillRect/>
          </a:stretch>
        </p:blipFill>
        <p:spPr>
          <a:xfrm>
            <a:off x="4796675" y="486300"/>
            <a:ext cx="4347325" cy="2746975"/>
          </a:xfrm>
          <a:prstGeom prst="rect">
            <a:avLst/>
          </a:prstGeom>
          <a:noFill/>
          <a:ln>
            <a:noFill/>
          </a:ln>
        </p:spPr>
      </p:pic>
      <p:sp>
        <p:nvSpPr>
          <p:cNvPr id="333" name="Google Shape;333;p44"/>
          <p:cNvSpPr txBox="1"/>
          <p:nvPr/>
        </p:nvSpPr>
        <p:spPr>
          <a:xfrm>
            <a:off x="4260900" y="0"/>
            <a:ext cx="48831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chemeClr val="hlink"/>
                </a:solidFill>
                <a:latin typeface="Muli"/>
                <a:ea typeface="Muli"/>
                <a:cs typeface="Muli"/>
                <a:sym typeface="Muli"/>
                <a:hlinkClick r:id="rId5"/>
              </a:rPr>
              <a:t>https://pollbuddy.app/register/school</a:t>
            </a:r>
            <a:r>
              <a:rPr lang="en" sz="2200">
                <a:solidFill>
                  <a:schemeClr val="lt1"/>
                </a:solidFill>
                <a:latin typeface="Muli"/>
                <a:ea typeface="Muli"/>
                <a:cs typeface="Muli"/>
                <a:sym typeface="Muli"/>
              </a:rPr>
              <a:t> </a:t>
            </a:r>
            <a:endParaRPr sz="2000">
              <a:solidFill>
                <a:schemeClr val="lt1"/>
              </a:solidFill>
              <a:latin typeface="Muli"/>
              <a:ea typeface="Muli"/>
              <a:cs typeface="Muli"/>
              <a:sym typeface="Mul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339" name="Google Shape;339;p45"/>
          <p:cNvSpPr txBox="1"/>
          <p:nvPr>
            <p:ph idx="1" type="body"/>
          </p:nvPr>
        </p:nvSpPr>
        <p:spPr>
          <a:xfrm>
            <a:off x="580550" y="1352550"/>
            <a:ext cx="72735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Further frontend integration</a:t>
            </a:r>
            <a:endParaRPr sz="2000"/>
          </a:p>
          <a:p>
            <a:pPr indent="-355600" lvl="0" marL="457200" rtl="0" algn="l">
              <a:spcBef>
                <a:spcPts val="0"/>
              </a:spcBef>
              <a:spcAft>
                <a:spcPts val="0"/>
              </a:spcAft>
              <a:buSzPts val="2000"/>
              <a:buChar char="⬡"/>
            </a:pPr>
            <a:r>
              <a:rPr lang="en" sz="2000"/>
              <a:t>Further logging/reporting capabilities and graphs</a:t>
            </a:r>
            <a:endParaRPr sz="2000"/>
          </a:p>
          <a:p>
            <a:pPr indent="-355600" lvl="0" marL="457200" rtl="0" algn="l">
              <a:spcBef>
                <a:spcPts val="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345" name="Google Shape;345;p46"/>
          <p:cNvPicPr preferRelativeResize="0"/>
          <p:nvPr/>
        </p:nvPicPr>
        <p:blipFill>
          <a:blip r:embed="rId3">
            <a:alphaModFix/>
          </a:blip>
          <a:stretch>
            <a:fillRect/>
          </a:stretch>
        </p:blipFill>
        <p:spPr>
          <a:xfrm>
            <a:off x="3899507" y="3050275"/>
            <a:ext cx="1344975" cy="1111851"/>
          </a:xfrm>
          <a:prstGeom prst="rect">
            <a:avLst/>
          </a:prstGeom>
          <a:noFill/>
          <a:ln>
            <a:noFill/>
          </a:ln>
        </p:spPr>
      </p:pic>
      <p:sp>
        <p:nvSpPr>
          <p:cNvPr id="346" name="Google Shape;346;p46"/>
          <p:cNvSpPr txBox="1"/>
          <p:nvPr/>
        </p:nvSpPr>
        <p:spPr>
          <a:xfrm>
            <a:off x="45675" y="4738175"/>
            <a:ext cx="86697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chemeClr val="hlink"/>
                </a:solidFill>
                <a:latin typeface="Muli"/>
                <a:ea typeface="Muli"/>
                <a:cs typeface="Muli"/>
                <a:sym typeface="Muli"/>
                <a:hlinkClick r:id="rId4"/>
              </a:rPr>
              <a:t>https://pollbuddy.app/polls/5fc86a9974b9fa7c7b88d2ee/results</a:t>
            </a:r>
            <a:endParaRPr sz="2200">
              <a:solidFill>
                <a:schemeClr val="lt1"/>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9" name="Google Shape;99;p18"/>
          <p:cNvSpPr txBox="1"/>
          <p:nvPr>
            <p:ph idx="1" type="body"/>
          </p:nvPr>
        </p:nvSpPr>
        <p:spPr>
          <a:xfrm>
            <a:off x="580550" y="1240475"/>
            <a:ext cx="8115000" cy="3354300"/>
          </a:xfrm>
          <a:prstGeom prst="rect">
            <a:avLst/>
          </a:prstGeom>
        </p:spPr>
        <p:txBody>
          <a:bodyPr anchorCtr="0" anchor="t" bIns="0" lIns="0" spcFirstLastPara="1" rIns="0" wrap="square" tIns="0">
            <a:noAutofit/>
          </a:bodyPr>
          <a:lstStyle/>
          <a:p>
            <a:pPr indent="-279400" lvl="0" marL="342900" rtl="0" algn="l">
              <a:spcBef>
                <a:spcPts val="600"/>
              </a:spcBef>
              <a:spcAft>
                <a:spcPts val="0"/>
              </a:spcAft>
              <a:buSzPts val="2000"/>
              <a:buChar char="⬡"/>
            </a:pPr>
            <a:r>
              <a:rPr lang="en" sz="2000"/>
              <a:t>Milestones were broken down into months and issues per month.</a:t>
            </a:r>
            <a:endParaRPr sz="2000"/>
          </a:p>
          <a:p>
            <a:pPr indent="-279400" lvl="0" marL="342900" rtl="0" algn="l">
              <a:spcBef>
                <a:spcPts val="0"/>
              </a:spcBef>
              <a:spcAft>
                <a:spcPts val="0"/>
              </a:spcAft>
              <a:buSzPts val="2000"/>
              <a:buChar char="⬡"/>
            </a:pPr>
            <a:r>
              <a:rPr lang="en" sz="2000"/>
              <a:t>Issues used as trackers for todo items. Labeled frontend / backend / other tags as relevant.</a:t>
            </a:r>
            <a:endParaRPr sz="1600">
              <a:latin typeface="Muli"/>
              <a:ea typeface="Muli"/>
              <a:cs typeface="Muli"/>
              <a:sym typeface="Muli"/>
            </a:endParaRPr>
          </a:p>
        </p:txBody>
      </p:sp>
      <p:pic>
        <p:nvPicPr>
          <p:cNvPr id="100" name="Google Shape;100;p18"/>
          <p:cNvPicPr preferRelativeResize="0"/>
          <p:nvPr/>
        </p:nvPicPr>
        <p:blipFill rotWithShape="1">
          <a:blip r:embed="rId3">
            <a:alphaModFix/>
          </a:blip>
          <a:srcRect b="11204" l="0" r="0" t="11204"/>
          <a:stretch/>
        </p:blipFill>
        <p:spPr>
          <a:xfrm>
            <a:off x="580550" y="3695358"/>
            <a:ext cx="2355050" cy="337275"/>
          </a:xfrm>
          <a:prstGeom prst="rect">
            <a:avLst/>
          </a:prstGeom>
          <a:noFill/>
          <a:ln>
            <a:noFill/>
          </a:ln>
        </p:spPr>
      </p:pic>
      <p:pic>
        <p:nvPicPr>
          <p:cNvPr id="101" name="Google Shape;101;p18"/>
          <p:cNvPicPr preferRelativeResize="0"/>
          <p:nvPr/>
        </p:nvPicPr>
        <p:blipFill rotWithShape="1">
          <a:blip r:embed="rId4">
            <a:alphaModFix/>
          </a:blip>
          <a:srcRect b="2588" l="0" r="0" t="2597"/>
          <a:stretch/>
        </p:blipFill>
        <p:spPr>
          <a:xfrm>
            <a:off x="580550" y="3375541"/>
            <a:ext cx="2355050" cy="319822"/>
          </a:xfrm>
          <a:prstGeom prst="rect">
            <a:avLst/>
          </a:prstGeom>
          <a:noFill/>
          <a:ln>
            <a:noFill/>
          </a:ln>
        </p:spPr>
      </p:pic>
      <p:pic>
        <p:nvPicPr>
          <p:cNvPr id="102" name="Google Shape;102;p18"/>
          <p:cNvPicPr preferRelativeResize="0"/>
          <p:nvPr/>
        </p:nvPicPr>
        <p:blipFill rotWithShape="1">
          <a:blip r:embed="rId5">
            <a:alphaModFix/>
          </a:blip>
          <a:srcRect b="-989" l="-470" r="469" t="0"/>
          <a:stretch/>
        </p:blipFill>
        <p:spPr>
          <a:xfrm>
            <a:off x="3390300" y="2427025"/>
            <a:ext cx="5581425" cy="2554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8" name="Google Shape;108;p19"/>
          <p:cNvSpPr txBox="1"/>
          <p:nvPr>
            <p:ph idx="1" type="body"/>
          </p:nvPr>
        </p:nvSpPr>
        <p:spPr>
          <a:xfrm>
            <a:off x="580550" y="1996225"/>
            <a:ext cx="6939900" cy="152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200">
                <a:latin typeface="Muli"/>
                <a:ea typeface="Muli"/>
                <a:cs typeface="Muli"/>
                <a:sym typeface="Muli"/>
              </a:rPr>
              <a:t>902 </a:t>
            </a:r>
            <a:r>
              <a:rPr lang="en" sz="2200"/>
              <a:t>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12</a:t>
            </a:r>
            <a:r>
              <a:rPr lang="en" sz="2200">
                <a:solidFill>
                  <a:schemeClr val="lt1"/>
                </a:solidFill>
              </a:rPr>
              <a:t>/</a:t>
            </a:r>
            <a:r>
              <a:rPr lang="en" sz="2200"/>
              <a:t>03</a:t>
            </a:r>
            <a:r>
              <a:rPr lang="en" sz="2200">
                <a:solidFill>
                  <a:schemeClr val="lt1"/>
                </a:solidFill>
              </a:rPr>
              <a:t>/2020)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9" name="Google Shape;109;p19"/>
          <p:cNvPicPr preferRelativeResize="0"/>
          <p:nvPr/>
        </p:nvPicPr>
        <p:blipFill>
          <a:blip r:embed="rId3">
            <a:alphaModFix/>
          </a:blip>
          <a:stretch>
            <a:fillRect/>
          </a:stretch>
        </p:blipFill>
        <p:spPr>
          <a:xfrm>
            <a:off x="0" y="3558502"/>
            <a:ext cx="7258126" cy="1600198"/>
          </a:xfrm>
          <a:prstGeom prst="rect">
            <a:avLst/>
          </a:prstGeom>
          <a:noFill/>
          <a:ln>
            <a:noFill/>
          </a:ln>
        </p:spPr>
      </p:pic>
      <p:pic>
        <p:nvPicPr>
          <p:cNvPr id="110" name="Google Shape;110;p19"/>
          <p:cNvPicPr preferRelativeResize="0"/>
          <p:nvPr/>
        </p:nvPicPr>
        <p:blipFill>
          <a:blip r:embed="rId4">
            <a:alphaModFix/>
          </a:blip>
          <a:stretch>
            <a:fillRect/>
          </a:stretch>
        </p:blipFill>
        <p:spPr>
          <a:xfrm>
            <a:off x="7258118" y="2"/>
            <a:ext cx="1885884" cy="5143501"/>
          </a:xfrm>
          <a:prstGeom prst="rect">
            <a:avLst/>
          </a:prstGeom>
          <a:noFill/>
          <a:ln>
            <a:noFill/>
          </a:ln>
        </p:spPr>
      </p:pic>
      <p:pic>
        <p:nvPicPr>
          <p:cNvPr id="111" name="Google Shape;111;p19"/>
          <p:cNvPicPr preferRelativeResize="0"/>
          <p:nvPr/>
        </p:nvPicPr>
        <p:blipFill>
          <a:blip r:embed="rId5">
            <a:alphaModFix/>
          </a:blip>
          <a:stretch>
            <a:fillRect/>
          </a:stretch>
        </p:blipFill>
        <p:spPr>
          <a:xfrm>
            <a:off x="3567925" y="257635"/>
            <a:ext cx="3162000" cy="13283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Outside RCOS</a:t>
            </a:r>
            <a:endParaRPr>
              <a:solidFill>
                <a:schemeClr val="lt1"/>
              </a:solidFill>
            </a:endParaRPr>
          </a:p>
        </p:txBody>
      </p:sp>
      <p:sp>
        <p:nvSpPr>
          <p:cNvPr id="117" name="Google Shape;117;p20"/>
          <p:cNvSpPr txBox="1"/>
          <p:nvPr>
            <p:ph idx="1" type="body"/>
          </p:nvPr>
        </p:nvSpPr>
        <p:spPr>
          <a:xfrm>
            <a:off x="580550" y="1240475"/>
            <a:ext cx="8115000" cy="3354300"/>
          </a:xfrm>
          <a:prstGeom prst="rect">
            <a:avLst/>
          </a:prstGeom>
        </p:spPr>
        <p:txBody>
          <a:bodyPr anchorCtr="0" anchor="t" bIns="0" lIns="0" spcFirstLastPara="1" rIns="0" wrap="square" tIns="0">
            <a:noAutofit/>
          </a:bodyPr>
          <a:lstStyle/>
          <a:p>
            <a:pPr indent="-279400" lvl="0" marL="342900" rtl="0" algn="l">
              <a:spcBef>
                <a:spcPts val="600"/>
              </a:spcBef>
              <a:spcAft>
                <a:spcPts val="0"/>
              </a:spcAft>
              <a:buSzPts val="2000"/>
              <a:buChar char="⬡"/>
            </a:pPr>
            <a:r>
              <a:rPr lang="en" sz="2000"/>
              <a:t>2 new outside contributors!</a:t>
            </a:r>
            <a:endParaRPr sz="2000"/>
          </a:p>
          <a:p>
            <a:pPr indent="-279400" lvl="0" marL="342900" rtl="0" algn="l">
              <a:spcBef>
                <a:spcPts val="0"/>
              </a:spcBef>
              <a:spcAft>
                <a:spcPts val="0"/>
              </a:spcAft>
              <a:buSzPts val="2000"/>
              <a:buChar char="⬡"/>
            </a:pPr>
            <a:r>
              <a:rPr lang="en" sz="2000"/>
              <a:t>“Good First Issue” tag gets us on a few sites like:</a:t>
            </a:r>
            <a:endParaRPr sz="2000"/>
          </a:p>
          <a:p>
            <a:pPr indent="-412750" lvl="1" marL="742950" rtl="0" algn="l">
              <a:spcBef>
                <a:spcPts val="0"/>
              </a:spcBef>
              <a:spcAft>
                <a:spcPts val="0"/>
              </a:spcAft>
              <a:buSzPts val="2000"/>
              <a:buChar char="∙"/>
            </a:pPr>
            <a:r>
              <a:rPr lang="en" sz="2000" u="sng">
                <a:solidFill>
                  <a:schemeClr val="hlink"/>
                </a:solidFill>
                <a:hlinkClick r:id="rId3"/>
              </a:rPr>
              <a:t>https://</a:t>
            </a:r>
            <a:r>
              <a:rPr lang="en" sz="2000" u="sng">
                <a:solidFill>
                  <a:schemeClr val="hlink"/>
                </a:solidFill>
                <a:hlinkClick r:id="rId4"/>
              </a:rPr>
              <a:t>goodfirstissues.com</a:t>
            </a:r>
            <a:endParaRPr sz="2000"/>
          </a:p>
          <a:p>
            <a:pPr indent="-412750" lvl="1" marL="742950" rtl="0" algn="l">
              <a:spcBef>
                <a:spcPts val="0"/>
              </a:spcBef>
              <a:spcAft>
                <a:spcPts val="0"/>
              </a:spcAft>
              <a:buSzPts val="2000"/>
              <a:buChar char="∙"/>
            </a:pPr>
            <a:r>
              <a:rPr lang="en" sz="2000" u="sng">
                <a:solidFill>
                  <a:schemeClr val="hlink"/>
                </a:solidFill>
                <a:hlinkClick r:id="rId5"/>
              </a:rPr>
              <a:t>https://</a:t>
            </a:r>
            <a:r>
              <a:rPr lang="en" sz="2000" u="sng">
                <a:solidFill>
                  <a:schemeClr val="hlink"/>
                </a:solidFill>
                <a:hlinkClick r:id="rId6"/>
              </a:rPr>
              <a:t>goodfirstissue.dev</a:t>
            </a:r>
            <a:endParaRPr sz="1600">
              <a:latin typeface="Muli"/>
              <a:ea typeface="Muli"/>
              <a:cs typeface="Muli"/>
              <a:sym typeface="Muli"/>
            </a:endParaRPr>
          </a:p>
        </p:txBody>
      </p:sp>
      <p:pic>
        <p:nvPicPr>
          <p:cNvPr id="118" name="Google Shape;118;p20"/>
          <p:cNvPicPr preferRelativeResize="0"/>
          <p:nvPr/>
        </p:nvPicPr>
        <p:blipFill>
          <a:blip r:embed="rId7">
            <a:alphaModFix/>
          </a:blip>
          <a:stretch>
            <a:fillRect/>
          </a:stretch>
        </p:blipFill>
        <p:spPr>
          <a:xfrm>
            <a:off x="1192262" y="2857998"/>
            <a:ext cx="6759476" cy="210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Demo</a:t>
            </a:r>
            <a:endParaRPr>
              <a:solidFill>
                <a:schemeClr val="lt1"/>
              </a:solidFill>
            </a:endParaRPr>
          </a:p>
        </p:txBody>
      </p:sp>
      <p:sp>
        <p:nvSpPr>
          <p:cNvPr id="124" name="Google Shape;124;p21"/>
          <p:cNvSpPr txBox="1"/>
          <p:nvPr>
            <p:ph idx="1" type="body"/>
          </p:nvPr>
        </p:nvSpPr>
        <p:spPr>
          <a:xfrm>
            <a:off x="580550" y="1240475"/>
            <a:ext cx="8253600" cy="3354300"/>
          </a:xfrm>
          <a:prstGeom prst="rect">
            <a:avLst/>
          </a:prstGeom>
        </p:spPr>
        <p:txBody>
          <a:bodyPr anchorCtr="0" anchor="t" bIns="0" lIns="0" spcFirstLastPara="1" rIns="0" wrap="square" tIns="0">
            <a:noAutofit/>
          </a:bodyPr>
          <a:lstStyle/>
          <a:p>
            <a:pPr indent="-292100" lvl="0" marL="342900" rtl="0" algn="l">
              <a:spcBef>
                <a:spcPts val="600"/>
              </a:spcBef>
              <a:spcAft>
                <a:spcPts val="0"/>
              </a:spcAft>
              <a:buSzPts val="2200"/>
              <a:buChar char="⬡"/>
            </a:pPr>
            <a:r>
              <a:rPr lang="en" sz="2200"/>
              <a:t>You can try out Poll Buddy right now!</a:t>
            </a:r>
            <a:endParaRPr sz="2200"/>
          </a:p>
          <a:p>
            <a:pPr indent="-292100" lvl="0" marL="342900" rtl="0" algn="l">
              <a:spcBef>
                <a:spcPts val="0"/>
              </a:spcBef>
              <a:spcAft>
                <a:spcPts val="0"/>
              </a:spcAft>
              <a:buSzPts val="2200"/>
              <a:buChar char="⬡"/>
            </a:pPr>
            <a:r>
              <a:rPr lang="en" sz="2200"/>
              <a:t>Try out a poll! </a:t>
            </a:r>
            <a:r>
              <a:rPr lang="en" sz="2200" u="sng">
                <a:solidFill>
                  <a:schemeClr val="hlink"/>
                </a:solidFill>
                <a:hlinkClick r:id="rId3"/>
              </a:rPr>
              <a:t>https://pollbuddy.app/polls/5fc86a9974b9fa7c7b88d2ee/view</a:t>
            </a:r>
            <a:endParaRPr sz="2200"/>
          </a:p>
          <a:p>
            <a:pPr indent="-292100" lvl="0" marL="342900" rtl="0" algn="l">
              <a:spcBef>
                <a:spcPts val="0"/>
              </a:spcBef>
              <a:spcAft>
                <a:spcPts val="0"/>
              </a:spcAft>
              <a:buSzPts val="2200"/>
              <a:buChar char="⬡"/>
            </a:pPr>
            <a:r>
              <a:rPr lang="en" sz="2200"/>
              <a:t>O</a:t>
            </a:r>
            <a:r>
              <a:rPr lang="en" sz="2200"/>
              <a:t>r at the short link: </a:t>
            </a:r>
            <a:r>
              <a:rPr lang="en" sz="2200" u="sng">
                <a:solidFill>
                  <a:schemeClr val="hlink"/>
                </a:solidFill>
                <a:hlinkClick r:id="rId4"/>
              </a:rPr>
              <a:t>https://tinyurl.com/pollbuddydemo</a:t>
            </a:r>
            <a:r>
              <a:rPr lang="en" sz="2200"/>
              <a:t> </a:t>
            </a:r>
            <a:endParaRPr sz="2200"/>
          </a:p>
          <a:p>
            <a:pPr indent="0" lvl="0" marL="342900" rtl="0" algn="l">
              <a:spcBef>
                <a:spcPts val="600"/>
              </a:spcBef>
              <a:spcAft>
                <a:spcPts val="0"/>
              </a:spcAft>
              <a:buNone/>
            </a:pPr>
            <a:r>
              <a:t/>
            </a:r>
            <a:endParaRPr sz="2200"/>
          </a:p>
          <a:p>
            <a:pPr indent="-292100" lvl="0" marL="342900" rtl="0" algn="l">
              <a:spcBef>
                <a:spcPts val="600"/>
              </a:spcBef>
              <a:spcAft>
                <a:spcPts val="0"/>
              </a:spcAft>
              <a:buSzPts val="2200"/>
              <a:buChar char="⬡"/>
            </a:pPr>
            <a:r>
              <a:rPr lang="en" sz="2200"/>
              <a:t>Other pages and features you’ll see in later slides are live and you can check them out with links on each slide!</a:t>
            </a:r>
            <a:endParaRPr sz="1800">
              <a:latin typeface="Muli"/>
              <a:ea typeface="Muli"/>
              <a:cs typeface="Muli"/>
              <a:sym typeface="Mul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745425" y="13350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Wiki</a:t>
            </a:r>
            <a:endParaRPr/>
          </a:p>
        </p:txBody>
      </p:sp>
      <p:sp>
        <p:nvSpPr>
          <p:cNvPr id="130" name="Google Shape;130;p22"/>
          <p:cNvSpPr txBox="1"/>
          <p:nvPr>
            <p:ph idx="1" type="body"/>
          </p:nvPr>
        </p:nvSpPr>
        <p:spPr>
          <a:xfrm>
            <a:off x="184050" y="99090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This semester we added a lot to our </a:t>
            </a:r>
            <a:r>
              <a:rPr lang="en" u="sng">
                <a:solidFill>
                  <a:schemeClr val="hlink"/>
                </a:solidFill>
                <a:hlinkClick r:id="rId3"/>
              </a:rPr>
              <a:t>Wiki</a:t>
            </a:r>
            <a:r>
              <a:rPr lang="en">
                <a:solidFill>
                  <a:schemeClr val="hlink"/>
                </a:solidFill>
                <a:uFill>
                  <a:noFill/>
                </a:uFill>
                <a:hlinkClick r:id="rId4"/>
              </a:rPr>
              <a:t> </a:t>
            </a:r>
            <a:r>
              <a:rPr lang="en"/>
              <a:t>to help new and current members</a:t>
            </a:r>
            <a:endParaRPr/>
          </a:p>
          <a:p>
            <a:pPr indent="-374650" lvl="1" marL="914400" rtl="0" algn="l">
              <a:spcBef>
                <a:spcPts val="0"/>
              </a:spcBef>
              <a:spcAft>
                <a:spcPts val="0"/>
              </a:spcAft>
              <a:buSzPts val="2300"/>
              <a:buChar char="∙"/>
            </a:pPr>
            <a:r>
              <a:rPr lang="en" sz="2300" u="sng">
                <a:solidFill>
                  <a:schemeClr val="hlink"/>
                </a:solidFill>
                <a:hlinkClick r:id="rId5"/>
              </a:rPr>
              <a:t>Installation Instructions</a:t>
            </a:r>
            <a:endParaRPr sz="2300"/>
          </a:p>
          <a:p>
            <a:pPr indent="-374650" lvl="1" marL="914400" rtl="0" algn="l">
              <a:spcBef>
                <a:spcPts val="0"/>
              </a:spcBef>
              <a:spcAft>
                <a:spcPts val="0"/>
              </a:spcAft>
              <a:buSzPts val="2300"/>
              <a:buChar char="∙"/>
            </a:pPr>
            <a:r>
              <a:rPr lang="en" sz="2300" u="sng">
                <a:solidFill>
                  <a:schemeClr val="hlink"/>
                </a:solidFill>
                <a:hlinkClick r:id="rId6"/>
              </a:rPr>
              <a:t>Contribution guide</a:t>
            </a:r>
            <a:endParaRPr sz="2300"/>
          </a:p>
          <a:p>
            <a:pPr indent="-374650" lvl="1" marL="914400" rtl="0" algn="l">
              <a:spcBef>
                <a:spcPts val="0"/>
              </a:spcBef>
              <a:spcAft>
                <a:spcPts val="0"/>
              </a:spcAft>
              <a:buSzPts val="2300"/>
              <a:buChar char="∙"/>
            </a:pPr>
            <a:r>
              <a:rPr lang="en" sz="2300" u="sng">
                <a:solidFill>
                  <a:schemeClr val="hlink"/>
                </a:solidFill>
                <a:hlinkClick r:id="rId7"/>
              </a:rPr>
              <a:t>Style guide</a:t>
            </a:r>
            <a:endParaRPr sz="2300"/>
          </a:p>
        </p:txBody>
      </p:sp>
      <p:pic>
        <p:nvPicPr>
          <p:cNvPr id="131" name="Google Shape;131;p22"/>
          <p:cNvPicPr preferRelativeResize="0"/>
          <p:nvPr/>
        </p:nvPicPr>
        <p:blipFill>
          <a:blip r:embed="rId8">
            <a:alphaModFix/>
          </a:blip>
          <a:stretch>
            <a:fillRect/>
          </a:stretch>
        </p:blipFill>
        <p:spPr>
          <a:xfrm>
            <a:off x="5163625" y="2280750"/>
            <a:ext cx="3980375" cy="2862750"/>
          </a:xfrm>
          <a:prstGeom prst="rect">
            <a:avLst/>
          </a:prstGeom>
          <a:noFill/>
          <a:ln>
            <a:noFill/>
          </a:ln>
        </p:spPr>
      </p:pic>
      <p:pic>
        <p:nvPicPr>
          <p:cNvPr id="132" name="Google Shape;132;p22"/>
          <p:cNvPicPr preferRelativeResize="0"/>
          <p:nvPr/>
        </p:nvPicPr>
        <p:blipFill>
          <a:blip r:embed="rId9">
            <a:alphaModFix/>
          </a:blip>
          <a:stretch>
            <a:fillRect/>
          </a:stretch>
        </p:blipFill>
        <p:spPr>
          <a:xfrm>
            <a:off x="6198449" y="36273"/>
            <a:ext cx="2945551" cy="2244477"/>
          </a:xfrm>
          <a:prstGeom prst="rect">
            <a:avLst/>
          </a:prstGeom>
          <a:noFill/>
          <a:ln>
            <a:noFill/>
          </a:ln>
        </p:spPr>
      </p:pic>
      <p:pic>
        <p:nvPicPr>
          <p:cNvPr id="133" name="Google Shape;133;p22"/>
          <p:cNvPicPr preferRelativeResize="0"/>
          <p:nvPr/>
        </p:nvPicPr>
        <p:blipFill>
          <a:blip r:embed="rId10">
            <a:alphaModFix/>
          </a:blip>
          <a:stretch>
            <a:fillRect/>
          </a:stretch>
        </p:blipFill>
        <p:spPr>
          <a:xfrm>
            <a:off x="250249" y="3407325"/>
            <a:ext cx="2091349" cy="1736175"/>
          </a:xfrm>
          <a:prstGeom prst="rect">
            <a:avLst/>
          </a:prstGeom>
          <a:noFill/>
          <a:ln>
            <a:noFill/>
          </a:ln>
        </p:spPr>
      </p:pic>
      <p:pic>
        <p:nvPicPr>
          <p:cNvPr id="134" name="Google Shape;134;p22"/>
          <p:cNvPicPr preferRelativeResize="0"/>
          <p:nvPr/>
        </p:nvPicPr>
        <p:blipFill>
          <a:blip r:embed="rId11">
            <a:alphaModFix/>
          </a:blip>
          <a:stretch>
            <a:fillRect/>
          </a:stretch>
        </p:blipFill>
        <p:spPr>
          <a:xfrm>
            <a:off x="2511800" y="3084000"/>
            <a:ext cx="2555074" cy="2059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